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2" r:id="rId3"/>
    <p:sldId id="284" r:id="rId4"/>
    <p:sldId id="266" r:id="rId5"/>
    <p:sldId id="259" r:id="rId6"/>
    <p:sldId id="288" r:id="rId7"/>
    <p:sldId id="279" r:id="rId8"/>
    <p:sldId id="309" r:id="rId9"/>
    <p:sldId id="301" r:id="rId10"/>
    <p:sldId id="304" r:id="rId11"/>
    <p:sldId id="305" r:id="rId12"/>
    <p:sldId id="306" r:id="rId13"/>
    <p:sldId id="307" r:id="rId14"/>
    <p:sldId id="308" r:id="rId15"/>
    <p:sldId id="302" r:id="rId16"/>
    <p:sldId id="303" r:id="rId17"/>
    <p:sldId id="269" r:id="rId18"/>
    <p:sldId id="263" r:id="rId19"/>
    <p:sldId id="299" r:id="rId20"/>
  </p:sldIdLst>
  <p:sldSz cx="9144000" cy="6858000" type="screen4x3"/>
  <p:notesSz cx="7086600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2">
          <p15:clr>
            <a:srgbClr val="A4A3A4"/>
          </p15:clr>
        </p15:guide>
        <p15:guide id="2" pos="22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2" autoAdjust="0"/>
    <p:restoredTop sz="94660"/>
  </p:normalViewPr>
  <p:slideViewPr>
    <p:cSldViewPr>
      <p:cViewPr varScale="1">
        <p:scale>
          <a:sx n="92" d="100"/>
          <a:sy n="92" d="100"/>
        </p:scale>
        <p:origin x="127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748" y="-108"/>
      </p:cViewPr>
      <p:guideLst>
        <p:guide orient="horz" pos="2952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aseline="0"/>
            </a:pPr>
            <a:endParaRPr lang="en-US" sz="1400" baseline="0" dirty="0"/>
          </a:p>
        </c:rich>
      </c:tx>
      <c:layout>
        <c:manualLayout>
          <c:xMode val="edge"/>
          <c:yMode val="edge"/>
          <c:x val="0.20884408602150575"/>
          <c:y val="3.2258064516129149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Dues</c:v>
                </c:pt>
              </c:strCache>
            </c:strRef>
          </c:tx>
          <c:cat>
            <c:strRef>
              <c:f>'Sheet1'!$A$2:$A$4</c:f>
              <c:strCache>
                <c:ptCount val="3"/>
                <c:pt idx="0">
                  <c:v>CTA</c:v>
                </c:pt>
                <c:pt idx="1">
                  <c:v>POA Operating</c:v>
                </c:pt>
                <c:pt idx="2">
                  <c:v>POA Reserve</c:v>
                </c:pt>
              </c:strCache>
            </c:strRef>
          </c:cat>
          <c:val>
            <c:numRef>
              <c:f>'Sheet1'!$B$2:$B$4</c:f>
              <c:numCache>
                <c:formatCode>General</c:formatCode>
                <c:ptCount val="3"/>
                <c:pt idx="0">
                  <c:v>500</c:v>
                </c:pt>
                <c:pt idx="1">
                  <c:v>524</c:v>
                </c:pt>
                <c:pt idx="2">
                  <c:v>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D3-44C9-85CB-677820E502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24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381" cy="468311"/>
          </a:xfrm>
          <a:prstGeom prst="rect">
            <a:avLst/>
          </a:prstGeom>
        </p:spPr>
        <p:txBody>
          <a:bodyPr vert="horz" lIns="91959" tIns="45980" rIns="91959" bIns="4598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625" y="0"/>
            <a:ext cx="3070380" cy="468311"/>
          </a:xfrm>
          <a:prstGeom prst="rect">
            <a:avLst/>
          </a:prstGeom>
        </p:spPr>
        <p:txBody>
          <a:bodyPr vert="horz" lIns="91959" tIns="45980" rIns="91959" bIns="4598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600E04D-8971-46B8-ABC8-7B0C8F728A74}" type="datetimeFigureOut">
              <a:rPr lang="en-US"/>
              <a:pPr>
                <a:defRPr/>
              </a:pPr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692"/>
            <a:ext cx="3070381" cy="468311"/>
          </a:xfrm>
          <a:prstGeom prst="rect">
            <a:avLst/>
          </a:prstGeom>
        </p:spPr>
        <p:txBody>
          <a:bodyPr vert="horz" lIns="91959" tIns="45980" rIns="91959" bIns="4598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625" y="8902692"/>
            <a:ext cx="3070380" cy="468311"/>
          </a:xfrm>
          <a:prstGeom prst="rect">
            <a:avLst/>
          </a:prstGeom>
        </p:spPr>
        <p:txBody>
          <a:bodyPr vert="horz" wrap="square" lIns="91959" tIns="45980" rIns="91959" bIns="4598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5865C46-2CA2-46BD-95E8-4DC575D2B4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250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1283" cy="469105"/>
          </a:xfrm>
          <a:prstGeom prst="rect">
            <a:avLst/>
          </a:prstGeom>
        </p:spPr>
        <p:txBody>
          <a:bodyPr vert="horz" lIns="91248" tIns="45624" rIns="91248" bIns="4562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3734" y="1"/>
            <a:ext cx="3071283" cy="469105"/>
          </a:xfrm>
          <a:prstGeom prst="rect">
            <a:avLst/>
          </a:prstGeom>
        </p:spPr>
        <p:txBody>
          <a:bodyPr vert="horz" lIns="91248" tIns="45624" rIns="91248" bIns="45624" rtlCol="0"/>
          <a:lstStyle>
            <a:lvl1pPr algn="r">
              <a:defRPr sz="1200"/>
            </a:lvl1pPr>
          </a:lstStyle>
          <a:p>
            <a:fld id="{F1D22106-BE31-4A9B-A587-36880E4AB904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5100" y="1171575"/>
            <a:ext cx="4216400" cy="3162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48" tIns="45624" rIns="91248" bIns="456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7" y="4510385"/>
            <a:ext cx="5670547" cy="3691037"/>
          </a:xfrm>
          <a:prstGeom prst="rect">
            <a:avLst/>
          </a:prstGeom>
        </p:spPr>
        <p:txBody>
          <a:bodyPr vert="horz" lIns="91248" tIns="45624" rIns="91248" bIns="456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03495"/>
            <a:ext cx="3071283" cy="469105"/>
          </a:xfrm>
          <a:prstGeom prst="rect">
            <a:avLst/>
          </a:prstGeom>
        </p:spPr>
        <p:txBody>
          <a:bodyPr vert="horz" lIns="91248" tIns="45624" rIns="91248" bIns="4562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3734" y="8903495"/>
            <a:ext cx="3071283" cy="469105"/>
          </a:xfrm>
          <a:prstGeom prst="rect">
            <a:avLst/>
          </a:prstGeom>
        </p:spPr>
        <p:txBody>
          <a:bodyPr vert="horz" lIns="91248" tIns="45624" rIns="91248" bIns="45624" rtlCol="0" anchor="b"/>
          <a:lstStyle>
            <a:lvl1pPr algn="r">
              <a:defRPr sz="1200"/>
            </a:lvl1pPr>
          </a:lstStyle>
          <a:p>
            <a:fld id="{5E50FD47-8F67-4DFE-A236-FD1650A35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98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50FD47-8F67-4DFE-A236-FD1650A353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895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E231A8-90B2-41D9-A478-B9B5467C8003}" type="datetimeFigureOut">
              <a:rPr lang="en-US" smtClean="0"/>
              <a:pPr>
                <a:defRPr/>
              </a:pPr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5AD5E-7256-494F-95A9-86C70C6FD12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857A6E-C46E-4110-8BF3-F976A5FF7B80}" type="datetimeFigureOut">
              <a:rPr lang="en-US" smtClean="0"/>
              <a:pPr>
                <a:defRPr/>
              </a:pPr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93F9-BFE1-4609-9C95-7BE86BA2F48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4E36CB-9843-4053-B6B4-F9BAE4B1C4DE}" type="datetimeFigureOut">
              <a:rPr lang="en-US" smtClean="0"/>
              <a:pPr>
                <a:defRPr/>
              </a:pPr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9098-1940-4A2A-875A-2139C3E9C94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809BA8-2574-448F-88E3-52B9F62407D6}" type="datetimeFigureOut">
              <a:rPr lang="en-US" smtClean="0"/>
              <a:pPr>
                <a:defRPr/>
              </a:pPr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9E74-1C83-479C-94D9-F7BBD86C0A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F5CBCA-9DAD-43BB-B332-7A0B5F7E0B03}" type="datetimeFigureOut">
              <a:rPr lang="en-US" smtClean="0"/>
              <a:pPr>
                <a:defRPr/>
              </a:pPr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886F-3F8F-4C89-9087-A6C02E1427F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119859-9C7C-40A3-8786-0DD3EA46B13C}" type="datetimeFigureOut">
              <a:rPr lang="en-US" smtClean="0"/>
              <a:pPr>
                <a:defRPr/>
              </a:pPr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5DF4-E1A4-4898-A7A2-A42F820E868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51169E-9464-4DA3-8844-5A4E69F96254}" type="datetimeFigureOut">
              <a:rPr lang="en-US" smtClean="0"/>
              <a:pPr>
                <a:defRPr/>
              </a:pPr>
              <a:t>12/7/2022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F356-2E6C-4E46-9BD3-1FDD9039C94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DFE7D5-0773-4CC4-9611-BFAFE31FCBA0}" type="datetimeFigureOut">
              <a:rPr lang="en-US" smtClean="0"/>
              <a:pPr>
                <a:defRPr/>
              </a:pPr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E4104-ED24-40A2-9149-538F80862FA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C2B058-B67D-4AA2-B77F-4936DA66C585}" type="datetimeFigureOut">
              <a:rPr lang="en-US" smtClean="0"/>
              <a:pPr>
                <a:defRPr/>
              </a:pPr>
              <a:t>12/7/2022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4C52-55EE-4B50-BC3D-66D788B7AFA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D10FBC-89AC-400F-9C58-48173EB5DDD4}" type="datetimeFigureOut">
              <a:rPr lang="en-US" smtClean="0"/>
              <a:pPr>
                <a:defRPr/>
              </a:pPr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4B04-1DFD-49B0-8DAC-3454BEA3684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4600F2-C34F-4D94-9106-91CC32EE40E6}" type="datetimeFigureOut">
              <a:rPr lang="en-US" smtClean="0"/>
              <a:pPr>
                <a:defRPr/>
              </a:pPr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4731-13F2-4EC6-B006-9D857E03846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EB3CAF2-0CFB-4BA9-92DA-D2F1AC0A51AD}" type="datetimeFigureOut">
              <a:rPr lang="en-US" smtClean="0"/>
              <a:pPr>
                <a:defRPr/>
              </a:pPr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126B5B4-A46B-4123-8C2D-9DF25F50581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Woodmere-Trentwood </a:t>
            </a:r>
            <a:br>
              <a:rPr lang="en-US" dirty="0"/>
            </a:br>
            <a:r>
              <a:rPr lang="en-US" dirty="0"/>
              <a:t>POA Annual Meeting </a:t>
            </a:r>
            <a:br>
              <a:rPr lang="en-US" dirty="0"/>
            </a:br>
            <a:r>
              <a:rPr lang="en-US" dirty="0"/>
              <a:t>D</a:t>
            </a:r>
            <a:r>
              <a:rPr lang="en-US" cap="none" dirty="0"/>
              <a:t>ecember</a:t>
            </a:r>
            <a:r>
              <a:rPr lang="en-US" dirty="0"/>
              <a:t> 7</a:t>
            </a:r>
            <a:r>
              <a:rPr lang="en-US" baseline="30000" dirty="0"/>
              <a:t>th</a:t>
            </a:r>
            <a:r>
              <a:rPr lang="en-US" dirty="0"/>
              <a:t>, 2022</a:t>
            </a: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Update for All Property Owners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28750" y="1143000"/>
            <a:ext cx="6172200" cy="742950"/>
          </a:xfrm>
        </p:spPr>
        <p:txBody>
          <a:bodyPr/>
          <a:lstStyle/>
          <a:p>
            <a:r>
              <a:rPr lang="en-US" b="1" dirty="0"/>
              <a:t>C T A  Budget - 2023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885950"/>
            <a:ext cx="6305550" cy="443865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CTA 2023 Budget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CTA increased assessments by $10.00</a:t>
            </a:r>
          </a:p>
          <a:p>
            <a:pPr lvl="2"/>
            <a:r>
              <a:rPr lang="en-US" sz="1500" dirty="0">
                <a:solidFill>
                  <a:schemeClr val="tx2"/>
                </a:solidFill>
              </a:rPr>
              <a:t>$390 per improved lot</a:t>
            </a:r>
          </a:p>
          <a:p>
            <a:pPr lvl="2"/>
            <a:r>
              <a:rPr lang="en-US" sz="1500" dirty="0">
                <a:solidFill>
                  <a:schemeClr val="tx2"/>
                </a:solidFill>
              </a:rPr>
              <a:t>$140 per unimproved lot</a:t>
            </a:r>
          </a:p>
          <a:p>
            <a:pPr lvl="2"/>
            <a:endParaRPr lang="en-US" sz="1500" dirty="0">
              <a:solidFill>
                <a:schemeClr val="tx2"/>
              </a:solidFill>
            </a:endParaRPr>
          </a:p>
          <a:p>
            <a:pPr lvl="2"/>
            <a:r>
              <a:rPr lang="en-US" sz="1500" dirty="0">
                <a:solidFill>
                  <a:schemeClr val="tx2"/>
                </a:solidFill>
                <a:highlight>
                  <a:srgbClr val="FFFF00"/>
                </a:highlight>
              </a:rPr>
              <a:t>Square payment option (2023 Dues)</a:t>
            </a:r>
          </a:p>
          <a:p>
            <a:pPr lvl="2"/>
            <a:r>
              <a:rPr lang="en-US" sz="1500" dirty="0">
                <a:solidFill>
                  <a:schemeClr val="tx2"/>
                </a:solidFill>
              </a:rPr>
              <a:t>$985 + Processing Fee ($29.73) = $1014.73</a:t>
            </a:r>
          </a:p>
          <a:p>
            <a:pPr lvl="2"/>
            <a:r>
              <a:rPr lang="en-US" sz="1500" dirty="0">
                <a:solidFill>
                  <a:schemeClr val="tx2"/>
                </a:solidFill>
              </a:rPr>
              <a:t>4 X Installments of $253.68</a:t>
            </a:r>
          </a:p>
          <a:p>
            <a:pPr lvl="2"/>
            <a:r>
              <a:rPr lang="en-US" sz="1500" dirty="0">
                <a:solidFill>
                  <a:schemeClr val="tx2"/>
                </a:solidFill>
              </a:rPr>
              <a:t>Listed on WT Website, directions will be sent in blast</a:t>
            </a:r>
          </a:p>
          <a:p>
            <a:pPr marL="0" indent="0">
              <a:buNone/>
            </a:pPr>
            <a:endParaRPr lang="en-US" sz="15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1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954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200150"/>
            <a:ext cx="8534400" cy="53530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/>
              <a:t>			</a:t>
            </a:r>
            <a:r>
              <a:rPr lang="en-US" sz="1200" b="1" dirty="0"/>
              <a:t>           </a:t>
            </a:r>
          </a:p>
          <a:p>
            <a:pPr algn="ctr">
              <a:buNone/>
            </a:pPr>
            <a:r>
              <a:rPr lang="en-US" sz="2100" b="1" dirty="0"/>
              <a:t>CTA and POA Annual Assessment</a:t>
            </a:r>
          </a:p>
          <a:p>
            <a:pPr>
              <a:buNone/>
            </a:pPr>
            <a:endParaRPr lang="en-US" sz="900" dirty="0"/>
          </a:p>
          <a:p>
            <a:pPr>
              <a:buNone/>
            </a:pPr>
            <a:endParaRPr lang="en-US" sz="900" dirty="0"/>
          </a:p>
          <a:p>
            <a:pPr>
              <a:buNone/>
            </a:pPr>
            <a:endParaRPr lang="en-US" sz="900" dirty="0"/>
          </a:p>
          <a:p>
            <a:pPr>
              <a:buNone/>
            </a:pPr>
            <a:endParaRPr lang="en-US" sz="900" dirty="0"/>
          </a:p>
          <a:p>
            <a:pPr>
              <a:buNone/>
            </a:pPr>
            <a:r>
              <a:rPr lang="en-US" sz="1500" dirty="0"/>
              <a:t>             </a:t>
            </a:r>
            <a:r>
              <a:rPr lang="en-US" sz="1500" u="sng" dirty="0"/>
              <a:t>2022 IMPROVED LOTS</a:t>
            </a:r>
            <a:r>
              <a:rPr lang="en-US" sz="1500" dirty="0"/>
              <a:t> 	             </a:t>
            </a:r>
            <a:r>
              <a:rPr lang="en-US" sz="1500" u="sng" dirty="0"/>
              <a:t>2023 IMPROVED LOTS</a:t>
            </a:r>
            <a:endParaRPr lang="en-US" sz="1500" dirty="0"/>
          </a:p>
          <a:p>
            <a:pPr>
              <a:buNone/>
            </a:pPr>
            <a:r>
              <a:rPr lang="en-US" sz="1500" dirty="0"/>
              <a:t>		CTA Assessment 	$380 		CTA Assessment 	$390 </a:t>
            </a:r>
          </a:p>
          <a:p>
            <a:pPr>
              <a:buNone/>
            </a:pPr>
            <a:r>
              <a:rPr lang="en-US" sz="1500" dirty="0"/>
              <a:t>		WT Assessment 	$605 		WT Assessment 	$595</a:t>
            </a:r>
          </a:p>
          <a:p>
            <a:pPr>
              <a:buNone/>
            </a:pPr>
            <a:r>
              <a:rPr lang="en-US" sz="1500" dirty="0"/>
              <a:t>                      </a:t>
            </a:r>
            <a:r>
              <a:rPr lang="en-US" sz="1500" dirty="0">
                <a:highlight>
                  <a:srgbClr val="FFFF00"/>
                </a:highlight>
              </a:rPr>
              <a:t>Total 	$985 			Total 	$985</a:t>
            </a:r>
          </a:p>
          <a:p>
            <a:pPr>
              <a:buNone/>
            </a:pPr>
            <a:endParaRPr lang="en-US" sz="1500" dirty="0"/>
          </a:p>
          <a:p>
            <a:pPr>
              <a:buNone/>
            </a:pPr>
            <a:r>
              <a:rPr lang="en-US" sz="1500" dirty="0"/>
              <a:t>            </a:t>
            </a:r>
            <a:r>
              <a:rPr lang="en-US" sz="1500" u="sng" dirty="0"/>
              <a:t>2022 UNIMPROVED LOTS</a:t>
            </a:r>
            <a:r>
              <a:rPr lang="en-US" sz="1500" dirty="0"/>
              <a:t> 	             </a:t>
            </a:r>
            <a:r>
              <a:rPr lang="en-US" sz="1500" u="sng" dirty="0"/>
              <a:t>2023 UNIMPROVED LOTS</a:t>
            </a:r>
            <a:endParaRPr lang="en-US" sz="1500" dirty="0"/>
          </a:p>
          <a:p>
            <a:pPr>
              <a:buNone/>
            </a:pPr>
            <a:r>
              <a:rPr lang="en-US" sz="1500" dirty="0"/>
              <a:t>		CTA Assessment 	$130 		CTA Assessment 	$140 </a:t>
            </a:r>
          </a:p>
          <a:p>
            <a:pPr>
              <a:buNone/>
            </a:pPr>
            <a:r>
              <a:rPr lang="en-US" sz="1500" dirty="0"/>
              <a:t>		WT Assessment 	$358		WT Assessment 	$358</a:t>
            </a:r>
          </a:p>
          <a:p>
            <a:pPr>
              <a:buNone/>
            </a:pPr>
            <a:r>
              <a:rPr lang="en-US" sz="1500" dirty="0"/>
              <a:t>		</a:t>
            </a:r>
            <a:r>
              <a:rPr lang="en-US" sz="1500" dirty="0">
                <a:highlight>
                  <a:srgbClr val="FFFF00"/>
                </a:highlight>
              </a:rPr>
              <a:t>Total 	$488.00			Total 	$498.00</a:t>
            </a:r>
          </a:p>
          <a:p>
            <a:pPr>
              <a:buNone/>
            </a:pPr>
            <a:r>
              <a:rPr lang="en-US" sz="1500" dirty="0"/>
              <a:t>		 ***Unimproved lot fee suspended for 2023 until drainage situation has been assessed.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60692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2022 Financial Status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43050" y="1885950"/>
            <a:ext cx="6115050" cy="3943350"/>
          </a:xfrm>
        </p:spPr>
        <p:txBody>
          <a:bodyPr>
            <a:noAutofit/>
          </a:bodyPr>
          <a:lstStyle/>
          <a:p>
            <a:endParaRPr lang="en-US" sz="750" dirty="0"/>
          </a:p>
          <a:p>
            <a:pPr marL="0" indent="0">
              <a:buNone/>
            </a:pPr>
            <a:endParaRPr lang="en-US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Bank Balances on 11/30/22</a:t>
            </a:r>
          </a:p>
          <a:p>
            <a:pPr marL="0" indent="0">
              <a:buNone/>
            </a:pPr>
            <a:endParaRPr lang="en-US" sz="12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675" dirty="0">
                <a:solidFill>
                  <a:schemeClr val="tx2"/>
                </a:solidFill>
              </a:rPr>
              <a:t>	</a:t>
            </a:r>
            <a:r>
              <a:rPr lang="en-US" sz="1800" dirty="0">
                <a:solidFill>
                  <a:schemeClr val="tx2"/>
                </a:solidFill>
              </a:rPr>
              <a:t>Checking			$  16,728.86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	Money Market		$162,832.02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	Road Reserve Fund		$187,410.82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			Total                  $366,971.70</a:t>
            </a:r>
            <a:br>
              <a:rPr lang="en-US" sz="1800" dirty="0">
                <a:solidFill>
                  <a:schemeClr val="tx2"/>
                </a:solidFill>
              </a:rPr>
            </a:br>
            <a:endParaRPr lang="en-US" sz="1800" dirty="0">
              <a:solidFill>
                <a:schemeClr val="tx2"/>
              </a:solidFill>
            </a:endParaRPr>
          </a:p>
          <a:p>
            <a:pPr lvl="1"/>
            <a:endParaRPr lang="en-US" sz="1350" dirty="0">
              <a:solidFill>
                <a:schemeClr val="tx2"/>
              </a:solidFill>
            </a:endParaRP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3268266" y="4663679"/>
            <a:ext cx="43898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09538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b="1" dirty="0">
              <a:solidFill>
                <a:srgbClr val="2F2B2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28750" y="1257300"/>
            <a:ext cx="61722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Woodmere-Trentwood 2022/2023 Budget        </a:t>
            </a:r>
            <a:br>
              <a:rPr lang="en-US" dirty="0"/>
            </a:br>
            <a:r>
              <a:rPr lang="en-US" dirty="0"/>
              <a:t>        </a:t>
            </a:r>
          </a:p>
        </p:txBody>
      </p:sp>
      <p:pic>
        <p:nvPicPr>
          <p:cNvPr id="14339" name="FILTER" hidden="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7619" y="1924050"/>
            <a:ext cx="6858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HEADER" hidden="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7619" y="1924050"/>
            <a:ext cx="6858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650390"/>
              </p:ext>
            </p:extLst>
          </p:nvPr>
        </p:nvGraphicFramePr>
        <p:xfrm>
          <a:off x="2171699" y="2057400"/>
          <a:ext cx="4686301" cy="3966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4"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2"/>
                        </a:solidFill>
                      </a:endParaRPr>
                    </a:p>
                  </a:txBody>
                  <a:tcPr marL="68580" marR="68580" marT="34286" marB="34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202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</a:rPr>
                        <a:t>2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Budget</a:t>
                      </a:r>
                    </a:p>
                  </a:txBody>
                  <a:tcPr marL="68580" marR="68580" marT="34286" marB="34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202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</a:rPr>
                        <a:t>3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Budget</a:t>
                      </a:r>
                    </a:p>
                  </a:txBody>
                  <a:tcPr marL="68580" marR="68580" marT="34286" marB="3428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988">
                <a:tc>
                  <a:txBody>
                    <a:bodyPr/>
                    <a:lstStyle/>
                    <a:p>
                      <a:r>
                        <a:rPr lang="en-US" sz="1100" b="1" u="sng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Income</a:t>
                      </a:r>
                    </a:p>
                  </a:txBody>
                  <a:tcPr marL="68580" marR="68580" marT="34286" marB="34286"/>
                </a:tc>
                <a:tc>
                  <a:txBody>
                    <a:bodyPr/>
                    <a:lstStyle/>
                    <a:p>
                      <a:pPr algn="r"/>
                      <a:endParaRPr lang="en-US" sz="1100" baseline="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86" marB="34286"/>
                </a:tc>
                <a:tc>
                  <a:txBody>
                    <a:bodyPr/>
                    <a:lstStyle/>
                    <a:p>
                      <a:pPr algn="r"/>
                      <a:endParaRPr lang="en-US" sz="1100" baseline="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86" marB="3428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988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Assessments</a:t>
                      </a:r>
                    </a:p>
                  </a:txBody>
                  <a:tcPr marL="68580" marR="68580" marT="34286" marB="3428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$202,649</a:t>
                      </a:r>
                    </a:p>
                  </a:txBody>
                  <a:tcPr marL="68580" marR="68580" marT="34286" marB="3428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$204,690</a:t>
                      </a:r>
                    </a:p>
                  </a:txBody>
                  <a:tcPr marL="68580" marR="68580" marT="34286" marB="3428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988">
                <a:tc>
                  <a:txBody>
                    <a:bodyPr/>
                    <a:lstStyle/>
                    <a:p>
                      <a:r>
                        <a:rPr lang="en-US" sz="1100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</a:t>
                      </a:r>
                      <a:r>
                        <a:rPr lang="en-US" sz="110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Other</a:t>
                      </a:r>
                    </a:p>
                  </a:txBody>
                  <a:tcPr marL="68580" marR="68580" marT="34286" marB="3428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u="none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</a:t>
                      </a:r>
                      <a:r>
                        <a:rPr lang="en-US" sz="1100" u="sng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3,000</a:t>
                      </a:r>
                      <a:endParaRPr lang="en-US" sz="1100" u="sng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86" marB="3428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u="none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</a:t>
                      </a:r>
                      <a:r>
                        <a:rPr lang="en-US" sz="1100" u="sng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3,000</a:t>
                      </a:r>
                      <a:endParaRPr lang="en-US" sz="1100" u="sng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86" marB="3428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988"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                     Total</a:t>
                      </a:r>
                    </a:p>
                  </a:txBody>
                  <a:tcPr marL="68580" marR="68580" marT="34286" marB="3428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$205,649</a:t>
                      </a:r>
                    </a:p>
                  </a:txBody>
                  <a:tcPr marL="68580" marR="68580" marT="34286" marB="3428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$207,690</a:t>
                      </a:r>
                    </a:p>
                  </a:txBody>
                  <a:tcPr marL="68580" marR="68580" marT="34286" marB="3428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988">
                <a:tc>
                  <a:txBody>
                    <a:bodyPr/>
                    <a:lstStyle/>
                    <a:p>
                      <a:r>
                        <a:rPr lang="en-US" sz="1100" b="1" u="sng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Expense</a:t>
                      </a:r>
                    </a:p>
                  </a:txBody>
                  <a:tcPr marL="68580" marR="68580" marT="34286" marB="34286"/>
                </a:tc>
                <a:tc>
                  <a:txBody>
                    <a:bodyPr/>
                    <a:lstStyle/>
                    <a:p>
                      <a:pPr algn="r"/>
                      <a:endParaRPr lang="en-US" sz="110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86" marB="34286"/>
                </a:tc>
                <a:tc>
                  <a:txBody>
                    <a:bodyPr/>
                    <a:lstStyle/>
                    <a:p>
                      <a:pPr algn="r"/>
                      <a:endParaRPr lang="en-US" sz="110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86" marB="3428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988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CTA</a:t>
                      </a:r>
                    </a:p>
                  </a:txBody>
                  <a:tcPr marL="68580" marR="68580" marT="34286" marB="3428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</a:t>
                      </a:r>
                      <a:r>
                        <a:rPr lang="en-US" sz="110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74,800</a:t>
                      </a:r>
                    </a:p>
                  </a:txBody>
                  <a:tcPr marL="68580" marR="68580" marT="34286" marB="3428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</a:t>
                      </a:r>
                      <a:r>
                        <a:rPr lang="en-US" sz="110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77,260</a:t>
                      </a:r>
                    </a:p>
                  </a:txBody>
                  <a:tcPr marL="68580" marR="68580" marT="34286" marB="3428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988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Administration, Social &amp; Other</a:t>
                      </a:r>
                    </a:p>
                  </a:txBody>
                  <a:tcPr marL="68580" marR="68580" marT="34286" marB="3428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 6,492</a:t>
                      </a:r>
                      <a:endParaRPr lang="en-US" sz="110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86" marB="3428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 6,500</a:t>
                      </a:r>
                      <a:endParaRPr lang="en-US" sz="110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86" marB="3428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988">
                <a:tc>
                  <a:txBody>
                    <a:bodyPr/>
                    <a:lstStyle/>
                    <a:p>
                      <a:r>
                        <a:rPr lang="en-US" sz="1100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Entrance &amp; Recreation</a:t>
                      </a:r>
                      <a:endParaRPr lang="en-US" sz="110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86" marB="3428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19,275</a:t>
                      </a:r>
                      <a:endParaRPr lang="en-US" sz="110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86" marB="3428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19,200</a:t>
                      </a:r>
                      <a:endParaRPr lang="en-US" sz="110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86" marB="3428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163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Roads</a:t>
                      </a:r>
                      <a:r>
                        <a:rPr lang="en-US" sz="1100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&amp; Common Areas</a:t>
                      </a:r>
                      <a:endParaRPr lang="en-US" sz="110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86" marB="3428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u="none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54,000</a:t>
                      </a:r>
                      <a:endParaRPr lang="en-US" sz="1100" u="none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86" marB="3428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u="none" baseline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53,430</a:t>
                      </a:r>
                      <a:endParaRPr lang="en-US" sz="1100" u="none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86" marB="3428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0694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General </a:t>
                      </a:r>
                      <a:r>
                        <a:rPr lang="en-US" sz="1100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Reserve</a:t>
                      </a:r>
                      <a:endParaRPr lang="en-US" sz="110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34286" marB="3428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4,082</a:t>
                      </a:r>
                    </a:p>
                  </a:txBody>
                  <a:tcPr marL="68580" marR="68580" marT="34286" marB="3428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4,000</a:t>
                      </a:r>
                    </a:p>
                  </a:txBody>
                  <a:tcPr marL="68580" marR="68580" marT="34286" marB="34286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0694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Road Reserve</a:t>
                      </a:r>
                    </a:p>
                  </a:txBody>
                  <a:tcPr marL="68580" marR="68580" marT="34286" marB="3428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u="none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</a:t>
                      </a:r>
                      <a:r>
                        <a:rPr lang="en-US" sz="1100" u="sng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47,000</a:t>
                      </a:r>
                    </a:p>
                  </a:txBody>
                  <a:tcPr marL="68580" marR="68580" marT="34286" marB="3428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u="none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</a:t>
                      </a:r>
                      <a:r>
                        <a:rPr lang="en-US" sz="1100" u="sng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47,300</a:t>
                      </a:r>
                    </a:p>
                  </a:txBody>
                  <a:tcPr marL="68580" marR="68580" marT="34286" marB="34286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0694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                     Total</a:t>
                      </a:r>
                    </a:p>
                  </a:txBody>
                  <a:tcPr marL="68580" marR="68580" marT="34286" marB="3428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$205,649</a:t>
                      </a:r>
                    </a:p>
                  </a:txBody>
                  <a:tcPr marL="68580" marR="68580" marT="34286" marB="3428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$207,690</a:t>
                      </a:r>
                    </a:p>
                  </a:txBody>
                  <a:tcPr marL="68580" marR="68580" marT="34286" marB="34286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988">
                <a:tc>
                  <a:txBody>
                    <a:bodyPr/>
                    <a:lstStyle/>
                    <a:p>
                      <a:r>
                        <a:rPr lang="en-US" sz="1100" b="0" u="none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</a:t>
                      </a:r>
                      <a:r>
                        <a:rPr lang="en-US" sz="1100" b="1" u="none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NET INCOME</a:t>
                      </a:r>
                    </a:p>
                  </a:txBody>
                  <a:tcPr marL="68580" marR="68580" marT="34286" marB="3428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                $0</a:t>
                      </a:r>
                    </a:p>
                  </a:txBody>
                  <a:tcPr marL="68580" marR="68580" marT="34286" marB="3428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                $0</a:t>
                      </a:r>
                    </a:p>
                  </a:txBody>
                  <a:tcPr marL="68580" marR="68580" marT="34286" marB="34286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POA 2022 Budget Breakdown by Expenditure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85900" y="2057400"/>
          <a:ext cx="6172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W-T New Residents in 2022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600200" y="1371600"/>
            <a:ext cx="6172200" cy="5334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600" dirty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965C450-084F-4C45-AF18-5FA269B65F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167905"/>
              </p:ext>
            </p:extLst>
          </p:nvPr>
        </p:nvGraphicFramePr>
        <p:xfrm>
          <a:off x="152400" y="1397000"/>
          <a:ext cx="8972614" cy="401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9814">
                  <a:extLst>
                    <a:ext uri="{9D8B030D-6E8A-4147-A177-3AD203B41FA5}">
                      <a16:colId xmlns:a16="http://schemas.microsoft.com/office/drawing/2014/main" val="3287850664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3414379328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1742887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453005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US" sz="1400" dirty="0"/>
                        <a:t>Hunter Baum/Elisabeth Reklau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Ben Madigan-Fried / Shannon Jaeger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Jeff &amp; Marisol Stevenson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Taylor Broughfman / Madison 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Linda Maher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Mark &amp; Jenn Stone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174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Terry &amp; Donna Cummings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Charles &amp; Marsh Maietta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Nathan &amp; Martha Suri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567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Phil &amp; Eileen Edwards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Brandi &amp; Kazz Marsey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Christina Swain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708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Hannibal Hills / Janine Iamunno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Alex &amp; Stephanie McClarnon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Eddie &amp; Kathryn Swain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158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Robert &amp; Gail Iacobucci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Kevin &amp; Susan McNamara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Steven &amp; Jacqueline Uribe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92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Daniel &amp; Dede James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Mark &amp; Dawn Parker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Edward &amp; Andrea Walls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5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Chuck &amp; Barbara Lehling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Sharon Rashcke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Craig &amp; Julie Williard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414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Jack &amp; Susan Livosi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Fred &amp; Kate Shirell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Richard Mathis &amp; Donna Lynn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329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Trevor Lomax / Sarah Dignan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Jennifer Sizemore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Paul &amp; Linda Wightman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82885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BEB94FC-FBB2-41DC-BA96-C9467ED27ADE}"/>
              </a:ext>
            </a:extLst>
          </p:cNvPr>
          <p:cNvSpPr txBox="1"/>
          <p:nvPr/>
        </p:nvSpPr>
        <p:spPr>
          <a:xfrm>
            <a:off x="304800" y="56388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u="sng" dirty="0"/>
              <a:t>Special Thanks to George and Leslie Orlovsky</a:t>
            </a:r>
          </a:p>
          <a:p>
            <a:pPr algn="ctr"/>
            <a:r>
              <a:rPr lang="en-US" b="1" i="1" u="sng" dirty="0"/>
              <a:t>Welcome Committee  </a:t>
            </a:r>
          </a:p>
        </p:txBody>
      </p:sp>
    </p:spTree>
    <p:extLst>
      <p:ext uri="{BB962C8B-B14F-4D97-AF65-F5344CB8AC3E}">
        <p14:creationId xmlns:p14="http://schemas.microsoft.com/office/powerpoint/2010/main" val="2792361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In Remembrance - 2022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2209800"/>
            <a:ext cx="8382000" cy="4267200"/>
          </a:xfrm>
        </p:spPr>
        <p:txBody>
          <a:bodyPr>
            <a:normAutofit/>
          </a:bodyPr>
          <a:lstStyle/>
          <a:p>
            <a:pPr marL="0" indent="0">
              <a:buSzPct val="130000"/>
              <a:buNone/>
            </a:pPr>
            <a:r>
              <a:rPr lang="en-US" sz="3600" dirty="0">
                <a:solidFill>
                  <a:schemeClr val="tx2"/>
                </a:solidFill>
              </a:rPr>
              <a:t>Observe a moment of silence for WT residents that have passed in the last year.</a:t>
            </a:r>
          </a:p>
          <a:p>
            <a:pPr marL="0" indent="0">
              <a:buSzPct val="130000"/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70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Q and A</a:t>
            </a:r>
          </a:p>
        </p:txBody>
      </p:sp>
      <p:pic>
        <p:nvPicPr>
          <p:cNvPr id="19459" name="Picture 3" descr="C:\Users\Richard Brown\AppData\Local\Microsoft\Windows\Temporary Internet Files\Content.IE5\MPH7LFJ8\MP90031559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6604000" cy="3962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Ballot Results</a:t>
            </a:r>
          </a:p>
        </p:txBody>
      </p:sp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pPr marL="0" indent="0">
              <a:buNone/>
            </a:pPr>
            <a:endParaRPr lang="en-US" alt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en-US" dirty="0">
                <a:solidFill>
                  <a:schemeClr val="tx2"/>
                </a:solidFill>
              </a:rPr>
              <a:t>Slate of New Directors for three-year term:</a:t>
            </a:r>
          </a:p>
          <a:p>
            <a:pPr lvl="2"/>
            <a:r>
              <a:rPr lang="en-US" altLang="en-US" dirty="0">
                <a:solidFill>
                  <a:schemeClr val="tx2"/>
                </a:solidFill>
              </a:rPr>
              <a:t>John Fields</a:t>
            </a:r>
          </a:p>
          <a:p>
            <a:pPr lvl="2"/>
            <a:r>
              <a:rPr lang="en-US" altLang="en-US" dirty="0">
                <a:solidFill>
                  <a:schemeClr val="tx2"/>
                </a:solidFill>
              </a:rPr>
              <a:t>Sonya Fields</a:t>
            </a:r>
          </a:p>
          <a:p>
            <a:pPr lvl="2"/>
            <a:r>
              <a:rPr lang="en-US" altLang="en-US" dirty="0">
                <a:solidFill>
                  <a:schemeClr val="tx2"/>
                </a:solidFill>
              </a:rPr>
              <a:t>George Orlovsky</a:t>
            </a:r>
          </a:p>
          <a:p>
            <a:pPr lvl="2"/>
            <a:r>
              <a:rPr lang="en-US" altLang="en-US" dirty="0">
                <a:solidFill>
                  <a:schemeClr val="tx2"/>
                </a:solidFill>
              </a:rPr>
              <a:t>Steve Uribe</a:t>
            </a:r>
          </a:p>
          <a:p>
            <a:pPr lvl="1"/>
            <a:endParaRPr lang="en-US" alt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en-US" dirty="0">
                <a:solidFill>
                  <a:schemeClr val="tx2"/>
                </a:solidFill>
              </a:rPr>
              <a:t>Assess improved lots at $985 and unimproved lots at $498</a:t>
            </a:r>
          </a:p>
          <a:p>
            <a:pPr marL="0" indent="0">
              <a:buNone/>
            </a:pPr>
            <a:endParaRPr lang="en-US" alt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tx2"/>
              </a:solidFill>
            </a:endParaRPr>
          </a:p>
          <a:p>
            <a:endParaRPr lang="en-US" alt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Special Thanks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>
            <a:normAutofit fontScale="92500" lnSpcReduction="10000"/>
          </a:bodyPr>
          <a:lstStyle/>
          <a:p>
            <a:pPr marL="182880" lvl="1"/>
            <a:r>
              <a:rPr lang="en-US" altLang="en-US" dirty="0">
                <a:solidFill>
                  <a:schemeClr val="tx2"/>
                </a:solidFill>
              </a:rPr>
              <a:t>We say farewell to four Board Members, who have completed their term on the Board. On behalf of us all I wish to thank each of them for their dedication and support of our POA.</a:t>
            </a:r>
          </a:p>
          <a:p>
            <a:pPr marL="182880" lvl="1"/>
            <a:endParaRPr lang="en-US" altLang="en-US" dirty="0">
              <a:solidFill>
                <a:schemeClr val="tx2"/>
              </a:solidFill>
            </a:endParaRPr>
          </a:p>
          <a:p>
            <a:pPr marL="182880" lvl="1"/>
            <a:endParaRPr lang="en-US" altLang="en-US" dirty="0">
              <a:solidFill>
                <a:schemeClr val="tx2"/>
              </a:solidFill>
            </a:endParaRPr>
          </a:p>
          <a:p>
            <a:pPr marL="182880" lvl="1"/>
            <a:r>
              <a:rPr lang="en-US" altLang="en-US" dirty="0">
                <a:solidFill>
                  <a:schemeClr val="tx2"/>
                </a:solidFill>
              </a:rPr>
              <a:t>Casey Stewart – Recreation/ VP / President</a:t>
            </a:r>
          </a:p>
          <a:p>
            <a:pPr marL="182880" lvl="1"/>
            <a:endParaRPr lang="en-US" altLang="en-US" dirty="0">
              <a:solidFill>
                <a:schemeClr val="tx2"/>
              </a:solidFill>
            </a:endParaRPr>
          </a:p>
          <a:p>
            <a:pPr marL="182880" lvl="1"/>
            <a:r>
              <a:rPr lang="en-US" altLang="en-US" dirty="0">
                <a:solidFill>
                  <a:schemeClr val="tx2"/>
                </a:solidFill>
              </a:rPr>
              <a:t>Karen Scheidegger - Recreation</a:t>
            </a:r>
          </a:p>
          <a:p>
            <a:pPr marL="182880" lvl="1"/>
            <a:endParaRPr lang="en-US" altLang="en-US" dirty="0">
              <a:solidFill>
                <a:schemeClr val="tx2"/>
              </a:solidFill>
            </a:endParaRPr>
          </a:p>
          <a:p>
            <a:pPr marL="182880" lvl="1"/>
            <a:r>
              <a:rPr lang="en-US" altLang="en-US" dirty="0">
                <a:solidFill>
                  <a:schemeClr val="tx2"/>
                </a:solidFill>
              </a:rPr>
              <a:t>Karen Kennedy - Social</a:t>
            </a:r>
          </a:p>
          <a:p>
            <a:pPr marL="182880" lvl="1"/>
            <a:endParaRPr lang="en-US" altLang="en-US" dirty="0">
              <a:solidFill>
                <a:schemeClr val="tx2"/>
              </a:solidFill>
            </a:endParaRPr>
          </a:p>
          <a:p>
            <a:pPr marL="182880" lvl="1"/>
            <a:r>
              <a:rPr lang="en-US" altLang="en-US" dirty="0">
                <a:solidFill>
                  <a:schemeClr val="tx2"/>
                </a:solidFill>
              </a:rPr>
              <a:t>Jim Boone – Roads and Grounds</a:t>
            </a:r>
          </a:p>
          <a:p>
            <a:pPr marL="182880" lvl="1"/>
            <a:endParaRPr lang="en-US" alt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Woodmere-Trentwood Statements</a:t>
            </a:r>
            <a:endParaRPr lang="en-US" dirty="0"/>
          </a:p>
        </p:txBody>
      </p:sp>
      <p:sp>
        <p:nvSpPr>
          <p:cNvPr id="819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Vision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Woodmere-Trentwood strives to be a caring, safe and vital community of quality homes in a wooded setting.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Mission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Woodmere-Trentwood POA strives to foster a caring culture where neighbors are considerate and help each other. We preserve and enhance our recreational facilities, roads and common areas in a financially sustainable manner.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Woodmere-Trentwood residents make significant contributions to enhance the quality of life in the greater Carolina Trace community.</a:t>
            </a:r>
            <a:br>
              <a:rPr lang="en-US" dirty="0">
                <a:solidFill>
                  <a:schemeClr val="tx2"/>
                </a:solidFill>
              </a:rPr>
            </a:br>
            <a:endParaRPr lang="en-US" alt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Agenda</a:t>
            </a:r>
          </a:p>
        </p:txBody>
      </p:sp>
      <p:sp>
        <p:nvSpPr>
          <p:cNvPr id="9218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2"/>
                </a:solidFill>
              </a:rPr>
              <a:t>Introduction of 2022 Board Members and Volunteers</a:t>
            </a:r>
          </a:p>
          <a:p>
            <a:r>
              <a:rPr lang="en-US" altLang="en-US" dirty="0">
                <a:solidFill>
                  <a:schemeClr val="tx2"/>
                </a:solidFill>
              </a:rPr>
              <a:t>Goals and Accomplishments</a:t>
            </a:r>
          </a:p>
          <a:p>
            <a:r>
              <a:rPr lang="en-US" altLang="en-US" dirty="0">
                <a:solidFill>
                  <a:schemeClr val="tx2"/>
                </a:solidFill>
              </a:rPr>
              <a:t>Roads and Grounds Update </a:t>
            </a:r>
          </a:p>
          <a:p>
            <a:r>
              <a:rPr lang="en-US" altLang="en-US" dirty="0">
                <a:solidFill>
                  <a:schemeClr val="tx2"/>
                </a:solidFill>
              </a:rPr>
              <a:t>New Board Members  </a:t>
            </a:r>
          </a:p>
          <a:p>
            <a:r>
              <a:rPr lang="en-US" altLang="en-US" dirty="0">
                <a:solidFill>
                  <a:schemeClr val="tx2"/>
                </a:solidFill>
              </a:rPr>
              <a:t>CTA and POA Assessments</a:t>
            </a:r>
          </a:p>
          <a:p>
            <a:r>
              <a:rPr lang="en-US" altLang="en-US" dirty="0">
                <a:solidFill>
                  <a:schemeClr val="tx2"/>
                </a:solidFill>
              </a:rPr>
              <a:t>Financial Status &amp; 2023 Budget</a:t>
            </a:r>
          </a:p>
          <a:p>
            <a:r>
              <a:rPr lang="en-US" altLang="en-US" dirty="0">
                <a:solidFill>
                  <a:schemeClr val="tx2"/>
                </a:solidFill>
              </a:rPr>
              <a:t>Ballot Counting and Open Question and Answer</a:t>
            </a:r>
          </a:p>
          <a:p>
            <a:r>
              <a:rPr lang="en-US" altLang="en-US" dirty="0">
                <a:solidFill>
                  <a:schemeClr val="tx2"/>
                </a:solidFill>
              </a:rPr>
              <a:t>Ballot Results</a:t>
            </a:r>
          </a:p>
          <a:p>
            <a:r>
              <a:rPr lang="en-US" altLang="en-US" dirty="0">
                <a:solidFill>
                  <a:schemeClr val="tx2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38670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Current Volunteer Board Members</a:t>
            </a:r>
          </a:p>
        </p:txBody>
      </p:sp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2"/>
                </a:solidFill>
              </a:rPr>
              <a:t>Our community is governed and supported by individuals who volunteer to participate as Board Members</a:t>
            </a:r>
          </a:p>
          <a:p>
            <a:pPr lvl="3"/>
            <a:r>
              <a:rPr lang="en-US" altLang="en-US" dirty="0">
                <a:solidFill>
                  <a:schemeClr val="tx2"/>
                </a:solidFill>
              </a:rPr>
              <a:t>Jim Boone</a:t>
            </a:r>
          </a:p>
          <a:p>
            <a:pPr lvl="3"/>
            <a:r>
              <a:rPr lang="en-US" altLang="en-US" dirty="0">
                <a:solidFill>
                  <a:schemeClr val="tx2"/>
                </a:solidFill>
              </a:rPr>
              <a:t>Jaime Bowen</a:t>
            </a:r>
          </a:p>
          <a:p>
            <a:pPr lvl="3"/>
            <a:r>
              <a:rPr lang="en-US" altLang="en-US" dirty="0">
                <a:solidFill>
                  <a:schemeClr val="tx2"/>
                </a:solidFill>
              </a:rPr>
              <a:t>Amelia </a:t>
            </a:r>
            <a:r>
              <a:rPr lang="en-US" altLang="en-US" dirty="0" err="1">
                <a:solidFill>
                  <a:schemeClr val="tx2"/>
                </a:solidFill>
              </a:rPr>
              <a:t>Reible</a:t>
            </a:r>
            <a:endParaRPr lang="en-US" altLang="en-US" dirty="0">
              <a:solidFill>
                <a:schemeClr val="tx2"/>
              </a:solidFill>
            </a:endParaRPr>
          </a:p>
          <a:p>
            <a:pPr lvl="3"/>
            <a:r>
              <a:rPr lang="en-US" altLang="en-US" dirty="0">
                <a:solidFill>
                  <a:schemeClr val="tx2"/>
                </a:solidFill>
              </a:rPr>
              <a:t>Karen Kennedy</a:t>
            </a:r>
          </a:p>
          <a:p>
            <a:pPr lvl="3"/>
            <a:r>
              <a:rPr lang="en-US" altLang="en-US" dirty="0">
                <a:solidFill>
                  <a:schemeClr val="tx2"/>
                </a:solidFill>
              </a:rPr>
              <a:t>Steve </a:t>
            </a:r>
            <a:r>
              <a:rPr lang="en-US" altLang="en-US" dirty="0" err="1">
                <a:solidFill>
                  <a:schemeClr val="tx2"/>
                </a:solidFill>
              </a:rPr>
              <a:t>Wisinski</a:t>
            </a:r>
            <a:endParaRPr lang="en-US" altLang="en-US" dirty="0">
              <a:solidFill>
                <a:schemeClr val="tx2"/>
              </a:solidFill>
            </a:endParaRPr>
          </a:p>
          <a:p>
            <a:pPr lvl="3"/>
            <a:r>
              <a:rPr lang="en-US" altLang="en-US" dirty="0">
                <a:solidFill>
                  <a:schemeClr val="tx2"/>
                </a:solidFill>
              </a:rPr>
              <a:t>Annie Moeller</a:t>
            </a:r>
          </a:p>
          <a:p>
            <a:pPr lvl="3"/>
            <a:r>
              <a:rPr lang="en-US" altLang="en-US" dirty="0">
                <a:solidFill>
                  <a:schemeClr val="tx2"/>
                </a:solidFill>
              </a:rPr>
              <a:t>Karen Scheidegger</a:t>
            </a:r>
          </a:p>
          <a:p>
            <a:pPr lvl="3"/>
            <a:r>
              <a:rPr lang="en-US" altLang="en-US" dirty="0">
                <a:solidFill>
                  <a:schemeClr val="tx2"/>
                </a:solidFill>
              </a:rPr>
              <a:t>Casey Stewart</a:t>
            </a:r>
          </a:p>
          <a:p>
            <a:pPr lvl="3"/>
            <a:r>
              <a:rPr lang="en-US" altLang="en-US" dirty="0">
                <a:solidFill>
                  <a:schemeClr val="tx2"/>
                </a:solidFill>
              </a:rPr>
              <a:t>Ben Perez</a:t>
            </a:r>
          </a:p>
          <a:p>
            <a:r>
              <a:rPr lang="en-US" altLang="en-US" sz="2400" dirty="0">
                <a:solidFill>
                  <a:schemeClr val="tx2"/>
                </a:solidFill>
              </a:rPr>
              <a:t>Board Committees are made up of volunteers who are interested in working in various areas and on projects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Residential Goals &amp; Accomplishments - 2022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371601"/>
            <a:ext cx="79248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b="1" dirty="0">
                <a:solidFill>
                  <a:schemeClr val="tx2"/>
                </a:solidFill>
                <a:latin typeface="+mn-lt"/>
                <a:cs typeface="+mn-cs"/>
              </a:rPr>
              <a:t>Communication</a:t>
            </a:r>
            <a:r>
              <a:rPr lang="en-US" dirty="0">
                <a:solidFill>
                  <a:schemeClr val="tx2"/>
                </a:solidFill>
                <a:latin typeface="+mn-lt"/>
                <a:cs typeface="+mn-cs"/>
              </a:rPr>
              <a:t> - maintain an informed community through website and print materials </a:t>
            </a:r>
          </a:p>
          <a:p>
            <a:pPr lvl="1"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+mn-lt"/>
                <a:cs typeface="+mn-cs"/>
              </a:rPr>
              <a:t>www.woodmere-trentwood.com</a:t>
            </a:r>
          </a:p>
          <a:p>
            <a:pPr lvl="1"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+mn-lt"/>
                <a:cs typeface="+mn-cs"/>
              </a:rPr>
              <a:t>Bi-annual Newswire</a:t>
            </a:r>
          </a:p>
          <a:p>
            <a:pPr lvl="1"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+mn-lt"/>
                <a:cs typeface="+mn-cs"/>
              </a:rPr>
              <a:t>Email blasts</a:t>
            </a:r>
          </a:p>
          <a:p>
            <a:pPr lvl="1"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+mn-lt"/>
                <a:cs typeface="+mn-cs"/>
              </a:rPr>
              <a:t>Published minutes on website</a:t>
            </a:r>
          </a:p>
          <a:p>
            <a:pPr lvl="1"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+mn-lt"/>
                <a:cs typeface="+mn-cs"/>
              </a:rPr>
              <a:t>Woodmere-</a:t>
            </a:r>
            <a:r>
              <a:rPr lang="en-US" sz="1600" dirty="0" err="1">
                <a:solidFill>
                  <a:schemeClr val="tx2"/>
                </a:solidFill>
                <a:latin typeface="+mn-lt"/>
                <a:cs typeface="+mn-cs"/>
              </a:rPr>
              <a:t>Trentwood</a:t>
            </a:r>
            <a:r>
              <a:rPr lang="en-US" sz="1600" dirty="0">
                <a:solidFill>
                  <a:schemeClr val="tx2"/>
                </a:solidFill>
                <a:latin typeface="+mn-lt"/>
                <a:cs typeface="+mn-cs"/>
              </a:rPr>
              <a:t> Facebook page</a:t>
            </a:r>
          </a:p>
          <a:p>
            <a:pPr lvl="1"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+mn-lt"/>
                <a:cs typeface="+mn-cs"/>
              </a:rPr>
              <a:t>Sandwich Board – monthly updates</a:t>
            </a:r>
            <a:br>
              <a:rPr lang="en-US" sz="1600" dirty="0">
                <a:solidFill>
                  <a:schemeClr val="tx2"/>
                </a:solidFill>
                <a:latin typeface="+mn-lt"/>
                <a:cs typeface="+mn-cs"/>
              </a:rPr>
            </a:br>
            <a:r>
              <a:rPr lang="en-US" sz="1600" dirty="0">
                <a:solidFill>
                  <a:schemeClr val="tx2"/>
                </a:solidFill>
                <a:latin typeface="+mn-lt"/>
                <a:cs typeface="+mn-cs"/>
              </a:rPr>
              <a:t>	                  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b="1" dirty="0">
                <a:solidFill>
                  <a:schemeClr val="tx2"/>
                </a:solidFill>
                <a:latin typeface="+mn-lt"/>
                <a:cs typeface="+mn-cs"/>
              </a:rPr>
              <a:t>Recreation</a:t>
            </a:r>
            <a:r>
              <a:rPr lang="en-US" dirty="0">
                <a:solidFill>
                  <a:schemeClr val="tx2"/>
                </a:solidFill>
                <a:latin typeface="+mn-lt"/>
                <a:cs typeface="+mn-cs"/>
              </a:rPr>
              <a:t> - preserve and maintain facilities for residents to enjoy outdoor activities</a:t>
            </a:r>
          </a:p>
          <a:p>
            <a:pPr marL="560070" lvl="1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  <a:latin typeface="+mn-lt"/>
                <a:cs typeface="+mn-cs"/>
              </a:rPr>
              <a:t>Pool opened all season (2022)</a:t>
            </a:r>
          </a:p>
          <a:p>
            <a:pPr marL="560070" lvl="1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  <a:latin typeface="+mn-lt"/>
                <a:cs typeface="+mn-cs"/>
              </a:rPr>
              <a:t>Saltwater conversion to pool</a:t>
            </a:r>
          </a:p>
          <a:p>
            <a:pPr marL="274320" lvl="1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1600" dirty="0">
              <a:solidFill>
                <a:schemeClr val="tx2"/>
              </a:solidFill>
              <a:latin typeface="+mn-lt"/>
              <a:cs typeface="+mn-cs"/>
            </a:endParaRPr>
          </a:p>
          <a:p>
            <a:pPr lvl="0">
              <a:spcBef>
                <a:spcPct val="20000"/>
              </a:spcBef>
              <a:buClr>
                <a:srgbClr val="A9A57C"/>
              </a:buClr>
              <a:buSzPct val="85000"/>
            </a:pPr>
            <a:r>
              <a:rPr lang="en-US" b="1" dirty="0">
                <a:solidFill>
                  <a:schemeClr val="tx2"/>
                </a:solidFill>
                <a:latin typeface="+mn-lt"/>
              </a:rPr>
              <a:t>Social and Welfare</a:t>
            </a:r>
            <a:r>
              <a:rPr lang="en-US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1700" dirty="0">
                <a:solidFill>
                  <a:schemeClr val="tx2"/>
                </a:solidFill>
                <a:latin typeface="+mn-lt"/>
              </a:rPr>
              <a:t>- </a:t>
            </a:r>
            <a:r>
              <a:rPr lang="en-US" dirty="0">
                <a:solidFill>
                  <a:schemeClr val="tx2"/>
                </a:solidFill>
                <a:latin typeface="+mn-lt"/>
              </a:rPr>
              <a:t>provide residents with opportunities to build a spirit of community</a:t>
            </a:r>
          </a:p>
          <a:p>
            <a:pPr lvl="1" indent="-182880">
              <a:spcBef>
                <a:spcPct val="20000"/>
              </a:spcBef>
              <a:buClr>
                <a:srgbClr val="A9A57C"/>
              </a:buClr>
              <a:buSzPct val="85000"/>
              <a:buFont typeface="Arial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All new residents were greeted in a timely manner</a:t>
            </a:r>
          </a:p>
          <a:p>
            <a:pPr lvl="1" indent="-182880">
              <a:spcBef>
                <a:spcPct val="20000"/>
              </a:spcBef>
              <a:buClr>
                <a:srgbClr val="A9A57C"/>
              </a:buClr>
              <a:buSzPct val="85000"/>
              <a:buFont typeface="Arial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C.A.R.E. coordinators provided aid to neighbors when needed</a:t>
            </a:r>
          </a:p>
          <a:p>
            <a:pPr lvl="1" indent="-182880">
              <a:spcBef>
                <a:spcPct val="20000"/>
              </a:spcBef>
              <a:buClr>
                <a:srgbClr val="A9A57C"/>
              </a:buClr>
              <a:buSzPct val="85000"/>
              <a:buFont typeface="Arial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Social events were back to normal for 2022.</a:t>
            </a:r>
            <a:endParaRPr lang="en-US" sz="1600" dirty="0">
              <a:solidFill>
                <a:schemeClr val="tx2"/>
              </a:solidFill>
              <a:latin typeface="+mn-lt"/>
              <a:cs typeface="+mn-cs"/>
            </a:endParaRPr>
          </a:p>
          <a:p>
            <a:pPr lvl="1" indent="-18288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1600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8534400" cy="579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buClr>
                <a:srgbClr val="A9A57C"/>
              </a:buClr>
              <a:buSzPct val="85000"/>
            </a:pPr>
            <a:endParaRPr lang="en-US" sz="1700" b="1" dirty="0">
              <a:solidFill>
                <a:schemeClr val="tx2"/>
              </a:solidFill>
              <a:latin typeface="Calibri"/>
            </a:endParaRPr>
          </a:p>
          <a:p>
            <a:pPr lvl="0">
              <a:spcBef>
                <a:spcPct val="20000"/>
              </a:spcBef>
              <a:buClr>
                <a:srgbClr val="A9A57C"/>
              </a:buClr>
              <a:buSzPct val="85000"/>
            </a:pPr>
            <a:endParaRPr lang="en-US" sz="1700" b="1" dirty="0">
              <a:solidFill>
                <a:schemeClr val="tx2"/>
              </a:solidFill>
              <a:latin typeface="Calibri"/>
            </a:endParaRPr>
          </a:p>
          <a:p>
            <a:pPr lvl="0">
              <a:spcBef>
                <a:spcPct val="20000"/>
              </a:spcBef>
              <a:buClr>
                <a:srgbClr val="A9A57C"/>
              </a:buClr>
              <a:buSzPct val="85000"/>
            </a:pPr>
            <a:r>
              <a:rPr lang="en-US" b="1" dirty="0">
                <a:solidFill>
                  <a:schemeClr val="tx2"/>
                </a:solidFill>
                <a:latin typeface="Calibri"/>
              </a:rPr>
              <a:t>Architectural</a:t>
            </a:r>
          </a:p>
          <a:p>
            <a:pPr marL="742950" lvl="1" indent="-285750">
              <a:spcBef>
                <a:spcPct val="20000"/>
              </a:spcBef>
              <a:buClr>
                <a:srgbClr val="A9A57C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Calibri"/>
              </a:rPr>
              <a:t>Processed Requests for Construction Approval</a:t>
            </a:r>
          </a:p>
          <a:p>
            <a:pPr marL="742950" lvl="1" indent="-285750">
              <a:spcBef>
                <a:spcPct val="20000"/>
              </a:spcBef>
              <a:buClr>
                <a:srgbClr val="A9A57C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Calibri"/>
              </a:rPr>
              <a:t>Upgraded Standard Drawings</a:t>
            </a:r>
          </a:p>
          <a:p>
            <a:pPr marL="742950" lvl="1" indent="-285750">
              <a:spcBef>
                <a:spcPct val="20000"/>
              </a:spcBef>
              <a:buClr>
                <a:srgbClr val="A9A57C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Calibri"/>
              </a:rPr>
              <a:t>New fencing upgrades for architectural standards</a:t>
            </a:r>
          </a:p>
          <a:p>
            <a:pPr marL="742950" lvl="1" indent="-285750">
              <a:spcBef>
                <a:spcPct val="20000"/>
              </a:spcBef>
              <a:buClr>
                <a:srgbClr val="A9A57C"/>
              </a:buClr>
              <a:buSzPct val="85000"/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  <a:latin typeface="Calibri"/>
            </a:endParaRPr>
          </a:p>
          <a:p>
            <a:pPr marL="742950" lvl="1" indent="-285750">
              <a:spcBef>
                <a:spcPct val="20000"/>
              </a:spcBef>
              <a:buClr>
                <a:srgbClr val="A9A57C"/>
              </a:buClr>
              <a:buSzPct val="85000"/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  <a:latin typeface="Calibri"/>
              <a:cs typeface="+mn-cs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b="1" dirty="0">
                <a:solidFill>
                  <a:schemeClr val="tx2"/>
                </a:solidFill>
                <a:latin typeface="+mj-lt"/>
              </a:rPr>
              <a:t>CTA</a:t>
            </a:r>
            <a:r>
              <a:rPr lang="en-US" sz="1700" b="1" dirty="0">
                <a:solidFill>
                  <a:schemeClr val="tx2"/>
                </a:solidFill>
              </a:rPr>
              <a:t> - 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Maintain the POA representative at the CTA level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North Gate Shift – Ongoing progress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Hydrilla Treatments – Ongoing through FY23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Note: CTA Board and Committee Volunteers Needed</a:t>
            </a:r>
          </a:p>
          <a:p>
            <a:pPr marL="2857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</a:pPr>
            <a:endParaRPr lang="en-US" sz="16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	Carolina Trace Governance, different organizations listed below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		</a:t>
            </a:r>
            <a:r>
              <a:rPr lang="en-US" sz="1600" b="1" dirty="0">
                <a:solidFill>
                  <a:schemeClr val="tx2"/>
                </a:solidFill>
                <a:latin typeface="+mn-lt"/>
              </a:rPr>
              <a:t>POA/CTA/CTCC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1600" b="1" dirty="0">
              <a:solidFill>
                <a:schemeClr val="tx2"/>
              </a:solidFill>
              <a:latin typeface="+mj-lt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b="1" dirty="0">
                <a:solidFill>
                  <a:schemeClr val="tx2"/>
                </a:solidFill>
                <a:latin typeface="+mj-lt"/>
              </a:rPr>
              <a:t>Financial</a:t>
            </a:r>
            <a:r>
              <a:rPr lang="en-US" sz="1700" b="1" dirty="0">
                <a:solidFill>
                  <a:schemeClr val="tx2"/>
                </a:solidFill>
                <a:latin typeface="+mj-lt"/>
              </a:rPr>
              <a:t> – </a:t>
            </a:r>
            <a:r>
              <a:rPr lang="en-US" sz="1700" dirty="0">
                <a:solidFill>
                  <a:schemeClr val="tx2"/>
                </a:solidFill>
                <a:latin typeface="+mj-lt"/>
              </a:rPr>
              <a:t>235 lots (177 improved lots and 58 unimproved lots)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700" dirty="0">
                <a:solidFill>
                  <a:schemeClr val="tx2"/>
                </a:solidFill>
                <a:latin typeface="+mj-lt"/>
                <a:cs typeface="+mn-cs"/>
              </a:rPr>
              <a:t>	-5 lots have not paid their dues and are in litigation</a:t>
            </a:r>
            <a:endParaRPr lang="en-US" dirty="0">
              <a:latin typeface="+mj-lt"/>
              <a:cs typeface="+mn-cs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dirty="0">
              <a:latin typeface="+mn-lt"/>
              <a:cs typeface="+mn-cs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dirty="0">
              <a:latin typeface="+mn-lt"/>
              <a:cs typeface="+mn-cs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1600" dirty="0">
              <a:latin typeface="+mn-lt"/>
              <a:cs typeface="+mn-cs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1600" dirty="0">
              <a:latin typeface="+mn-lt"/>
              <a:cs typeface="+mn-cs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altLang="en-US" sz="1600" dirty="0">
              <a:latin typeface="+mn-lt"/>
              <a:cs typeface="+mn-cs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altLang="en-US" sz="16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4179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Roads &amp; Grounds Issues and </a:t>
            </a:r>
            <a:br>
              <a:rPr lang="en-US" b="1" dirty="0"/>
            </a:br>
            <a:r>
              <a:rPr lang="en-US" b="1" dirty="0"/>
              <a:t>Major Projects for 2022+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752600"/>
            <a:ext cx="8686800" cy="4191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2022 Leaf/Branch PU / 28 truckloads= $9800</a:t>
            </a:r>
          </a:p>
          <a:p>
            <a:r>
              <a:rPr lang="en-US" dirty="0">
                <a:solidFill>
                  <a:schemeClr val="tx2"/>
                </a:solidFill>
              </a:rPr>
              <a:t>Asphalt repair (7 areas) = $5050</a:t>
            </a:r>
          </a:p>
          <a:p>
            <a:r>
              <a:rPr lang="en-US" dirty="0">
                <a:solidFill>
                  <a:schemeClr val="tx2"/>
                </a:solidFill>
              </a:rPr>
              <a:t>Annual mowing contract = $1900</a:t>
            </a:r>
          </a:p>
          <a:p>
            <a:r>
              <a:rPr lang="en-US" dirty="0">
                <a:solidFill>
                  <a:schemeClr val="tx2"/>
                </a:solidFill>
              </a:rPr>
              <a:t>Reinstated Long-Range Planning Group /Landscape advisory Group</a:t>
            </a:r>
          </a:p>
          <a:p>
            <a:r>
              <a:rPr lang="en-US" dirty="0">
                <a:solidFill>
                  <a:schemeClr val="tx2"/>
                </a:solidFill>
              </a:rPr>
              <a:t>Working engineering study for existing drainage issues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lvl="1"/>
            <a:endParaRPr lang="en-US" sz="32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</a:rPr>
              <a:t>Spring and Fall Clean-Ups – Thank you</a:t>
            </a:r>
          </a:p>
          <a:p>
            <a:pPr marL="0" indent="0">
              <a:buNone/>
            </a:pPr>
            <a:endParaRPr lang="en-US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910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5D484-C5AD-457A-BDBE-99CE8790A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Roads &amp; Grounds Volunteer Highlights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F0E7B-CA59-4A77-BF0A-38019B8FC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Volunteer hours are tracked by the POA, listed below are areas volunteers contributed to this year: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Ditches at entrance to enable better stormwater flow,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Clearing of brush/trees to improve entrance views near GC,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Community Spring clean-up,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Recreation area breakdown end of season,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Pruning, planting, and fertilizing in flower beds and island,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Setting up seasonal decorations and helping with maintenance and appearance.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i="1" dirty="0"/>
              <a:t>Special thanks to all volunteers who have given their time. The efforts of these volunteers directly impact the cost savings for maintenance in our POA. </a:t>
            </a:r>
          </a:p>
        </p:txBody>
      </p:sp>
    </p:spTree>
    <p:extLst>
      <p:ext uri="{BB962C8B-B14F-4D97-AF65-F5344CB8AC3E}">
        <p14:creationId xmlns:p14="http://schemas.microsoft.com/office/powerpoint/2010/main" val="2158078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Board of Directors Nominees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>
              <a:buNone/>
            </a:pPr>
            <a:endParaRPr lang="en-US" altLang="en-US" sz="3200" dirty="0">
              <a:solidFill>
                <a:schemeClr val="tx2"/>
              </a:solidFill>
            </a:endParaRPr>
          </a:p>
          <a:p>
            <a:pPr lvl="2" algn="ctr">
              <a:buNone/>
            </a:pPr>
            <a:r>
              <a:rPr lang="en-US" altLang="en-US" sz="3600" dirty="0">
                <a:solidFill>
                  <a:schemeClr val="tx2"/>
                </a:solidFill>
              </a:rPr>
              <a:t>		John Fields (Road and Grounds)</a:t>
            </a:r>
          </a:p>
          <a:p>
            <a:pPr lvl="2" algn="ctr">
              <a:buNone/>
            </a:pPr>
            <a:endParaRPr lang="en-US" altLang="en-US" sz="3200" dirty="0">
              <a:solidFill>
                <a:schemeClr val="tx2"/>
              </a:solidFill>
            </a:endParaRPr>
          </a:p>
          <a:p>
            <a:pPr lvl="2" algn="ctr">
              <a:buNone/>
            </a:pPr>
            <a:r>
              <a:rPr lang="en-US" altLang="en-US" sz="3600" dirty="0">
                <a:solidFill>
                  <a:schemeClr val="tx2"/>
                </a:solidFill>
              </a:rPr>
              <a:t>	Sonya Fields (Social Chair)</a:t>
            </a:r>
          </a:p>
          <a:p>
            <a:pPr lvl="2" algn="ctr">
              <a:buNone/>
            </a:pPr>
            <a:endParaRPr lang="en-US" altLang="en-US" sz="3600" dirty="0">
              <a:solidFill>
                <a:schemeClr val="tx2"/>
              </a:solidFill>
            </a:endParaRPr>
          </a:p>
          <a:p>
            <a:pPr lvl="2" algn="ctr">
              <a:buNone/>
            </a:pPr>
            <a:r>
              <a:rPr lang="en-US" altLang="en-US" sz="3600" dirty="0">
                <a:solidFill>
                  <a:schemeClr val="tx2"/>
                </a:solidFill>
              </a:rPr>
              <a:t>	George Orlovsky (Recreation)</a:t>
            </a:r>
          </a:p>
          <a:p>
            <a:pPr lvl="2" algn="ctr">
              <a:buNone/>
            </a:pPr>
            <a:endParaRPr lang="en-US" altLang="en-US" sz="3200" dirty="0">
              <a:solidFill>
                <a:schemeClr val="tx2"/>
              </a:solidFill>
            </a:endParaRPr>
          </a:p>
          <a:p>
            <a:pPr lvl="2" algn="ctr">
              <a:buNone/>
            </a:pPr>
            <a:r>
              <a:rPr lang="en-US" altLang="en-US" sz="3600" dirty="0">
                <a:solidFill>
                  <a:schemeClr val="tx2"/>
                </a:solidFill>
              </a:rPr>
              <a:t>	Steve Uribe (Recreation)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15030</TotalTime>
  <Words>1150</Words>
  <Application>Microsoft Office PowerPoint</Application>
  <PresentationFormat>On-screen Show (4:3)</PresentationFormat>
  <Paragraphs>235</Paragraphs>
  <Slides>19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Franklin Gothic Medium</vt:lpstr>
      <vt:lpstr>Palatino Linotype</vt:lpstr>
      <vt:lpstr>Wingdings</vt:lpstr>
      <vt:lpstr>Clarity</vt:lpstr>
      <vt:lpstr>Woodmere-Trentwood  POA Annual Meeting  December 7th, 2022</vt:lpstr>
      <vt:lpstr>     Woodmere-Trentwood Statements</vt:lpstr>
      <vt:lpstr>Meeting Agenda</vt:lpstr>
      <vt:lpstr>Current Volunteer Board Members</vt:lpstr>
      <vt:lpstr> Residential Goals &amp; Accomplishments - 2022</vt:lpstr>
      <vt:lpstr>PowerPoint Presentation</vt:lpstr>
      <vt:lpstr>Roads &amp; Grounds Issues and  Major Projects for 2022+</vt:lpstr>
      <vt:lpstr>Roads &amp; Grounds Volunteer Highlights</vt:lpstr>
      <vt:lpstr>Board of Directors Nominees</vt:lpstr>
      <vt:lpstr>C T A  Budget - 2023</vt:lpstr>
      <vt:lpstr>PowerPoint Presentation</vt:lpstr>
      <vt:lpstr>Current 2022 Financial Status </vt:lpstr>
      <vt:lpstr>Woodmere-Trentwood 2022/2023 Budget                 </vt:lpstr>
      <vt:lpstr>POA 2022 Budget Breakdown by Expenditure</vt:lpstr>
      <vt:lpstr>W-T New Residents in 2022</vt:lpstr>
      <vt:lpstr>In Remembrance - 2022</vt:lpstr>
      <vt:lpstr>Open Q and A</vt:lpstr>
      <vt:lpstr>Ballot Results</vt:lpstr>
      <vt:lpstr>Special Thanks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Woodmere-Trentwood  Annual Meeting</dc:title>
  <dc:creator>Mariez</dc:creator>
  <cp:lastModifiedBy>Benjamin Perez</cp:lastModifiedBy>
  <cp:revision>256</cp:revision>
  <cp:lastPrinted>2017-11-13T13:14:10Z</cp:lastPrinted>
  <dcterms:created xsi:type="dcterms:W3CDTF">2013-10-27T15:15:39Z</dcterms:created>
  <dcterms:modified xsi:type="dcterms:W3CDTF">2022-12-07T18:05:24Z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ad3be33-4108-4738-9e07-d8656a181486_Enabled">
    <vt:lpwstr>true</vt:lpwstr>
  </property>
  <property fmtid="{D5CDD505-2E9C-101B-9397-08002B2CF9AE}" pid="3" name="MSIP_Label_dad3be33-4108-4738-9e07-d8656a181486_SetDate">
    <vt:lpwstr>2022-11-11T18:00:19Z</vt:lpwstr>
  </property>
  <property fmtid="{D5CDD505-2E9C-101B-9397-08002B2CF9AE}" pid="4" name="MSIP_Label_dad3be33-4108-4738-9e07-d8656a181486_Method">
    <vt:lpwstr>Privileged</vt:lpwstr>
  </property>
  <property fmtid="{D5CDD505-2E9C-101B-9397-08002B2CF9AE}" pid="5" name="MSIP_Label_dad3be33-4108-4738-9e07-d8656a181486_Name">
    <vt:lpwstr>Public No Visual Label</vt:lpwstr>
  </property>
  <property fmtid="{D5CDD505-2E9C-101B-9397-08002B2CF9AE}" pid="6" name="MSIP_Label_dad3be33-4108-4738-9e07-d8656a181486_SiteId">
    <vt:lpwstr>945c199a-83a2-4e80-9f8c-5a91be5752dd</vt:lpwstr>
  </property>
  <property fmtid="{D5CDD505-2E9C-101B-9397-08002B2CF9AE}" pid="7" name="MSIP_Label_dad3be33-4108-4738-9e07-d8656a181486_ActionId">
    <vt:lpwstr>eb52846b-f4cc-4f6c-a442-7e2b5ad13dfd</vt:lpwstr>
  </property>
  <property fmtid="{D5CDD505-2E9C-101B-9397-08002B2CF9AE}" pid="8" name="MSIP_Label_dad3be33-4108-4738-9e07-d8656a181486_ContentBits">
    <vt:lpwstr>0</vt:lpwstr>
  </property>
</Properties>
</file>