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84" r:id="rId4"/>
    <p:sldId id="266" r:id="rId5"/>
    <p:sldId id="259" r:id="rId6"/>
    <p:sldId id="288" r:id="rId7"/>
    <p:sldId id="279" r:id="rId8"/>
    <p:sldId id="301" r:id="rId9"/>
    <p:sldId id="290" r:id="rId10"/>
    <p:sldId id="298" r:id="rId11"/>
    <p:sldId id="271" r:id="rId12"/>
    <p:sldId id="262" r:id="rId13"/>
    <p:sldId id="300" r:id="rId14"/>
    <p:sldId id="302" r:id="rId15"/>
    <p:sldId id="303" r:id="rId16"/>
    <p:sldId id="269" r:id="rId17"/>
    <p:sldId id="263" r:id="rId18"/>
    <p:sldId id="299" r:id="rId19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2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2" autoAdjust="0"/>
    <p:restoredTop sz="94660"/>
  </p:normalViewPr>
  <p:slideViewPr>
    <p:cSldViewPr>
      <p:cViewPr varScale="1">
        <p:scale>
          <a:sx n="107" d="100"/>
          <a:sy n="107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748" y="-108"/>
      </p:cViewPr>
      <p:guideLst>
        <p:guide orient="horz" pos="2952"/>
        <p:guide pos="223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 baseline="0"/>
            </a:pPr>
            <a:endParaRPr lang="en-US" sz="1400" baseline="0" dirty="0"/>
          </a:p>
        </c:rich>
      </c:tx>
      <c:layout>
        <c:manualLayout>
          <c:xMode val="edge"/>
          <c:yMode val="edge"/>
          <c:x val="0.20884408602150575"/>
          <c:y val="3.2258064516129149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Dues</c:v>
                </c:pt>
              </c:strCache>
            </c:strRef>
          </c:tx>
          <c:cat>
            <c:strRef>
              <c:f>'Sheet1'!$A$2:$A$4</c:f>
              <c:strCache>
                <c:ptCount val="3"/>
                <c:pt idx="0">
                  <c:v>CTA</c:v>
                </c:pt>
                <c:pt idx="1">
                  <c:v>POA Operating</c:v>
                </c:pt>
                <c:pt idx="2">
                  <c:v>POA Reserve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500</c:v>
                </c:pt>
                <c:pt idx="1">
                  <c:v>524</c:v>
                </c:pt>
                <c:pt idx="2">
                  <c:v>272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400" baseline="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381" cy="468311"/>
          </a:xfrm>
          <a:prstGeom prst="rect">
            <a:avLst/>
          </a:prstGeom>
        </p:spPr>
        <p:txBody>
          <a:bodyPr vert="horz" lIns="91959" tIns="45980" rIns="91959" bIns="4598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625" y="0"/>
            <a:ext cx="3070380" cy="468311"/>
          </a:xfrm>
          <a:prstGeom prst="rect">
            <a:avLst/>
          </a:prstGeom>
        </p:spPr>
        <p:txBody>
          <a:bodyPr vert="horz" lIns="91959" tIns="45980" rIns="91959" bIns="4598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00E04D-8971-46B8-ABC8-7B0C8F728A74}" type="datetimeFigureOut">
              <a:rPr lang="en-US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692"/>
            <a:ext cx="3070381" cy="468311"/>
          </a:xfrm>
          <a:prstGeom prst="rect">
            <a:avLst/>
          </a:prstGeom>
        </p:spPr>
        <p:txBody>
          <a:bodyPr vert="horz" lIns="91959" tIns="45980" rIns="91959" bIns="4598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625" y="8902692"/>
            <a:ext cx="3070380" cy="468311"/>
          </a:xfrm>
          <a:prstGeom prst="rect">
            <a:avLst/>
          </a:prstGeom>
        </p:spPr>
        <p:txBody>
          <a:bodyPr vert="horz" wrap="square" lIns="91959" tIns="45980" rIns="91959" bIns="4598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5865C46-2CA2-46BD-95E8-4DC575D2B4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69250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3734" y="1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/>
          <a:lstStyle>
            <a:lvl1pPr algn="r">
              <a:defRPr sz="1200"/>
            </a:lvl1pPr>
          </a:lstStyle>
          <a:p>
            <a:fld id="{F1D22106-BE31-4A9B-A587-36880E4AB904}" type="datetimeFigureOut">
              <a:rPr lang="en-US" smtClean="0"/>
              <a:pPr/>
              <a:t>11/29/2020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5100" y="1171575"/>
            <a:ext cx="4216400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8" tIns="45624" rIns="91248" bIns="456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7" y="4510385"/>
            <a:ext cx="5670547" cy="3691037"/>
          </a:xfrm>
          <a:prstGeom prst="rect">
            <a:avLst/>
          </a:prstGeom>
        </p:spPr>
        <p:txBody>
          <a:bodyPr vert="horz" lIns="91248" tIns="45624" rIns="91248" bIns="456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03495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3734" y="8903495"/>
            <a:ext cx="3071283" cy="469105"/>
          </a:xfrm>
          <a:prstGeom prst="rect">
            <a:avLst/>
          </a:prstGeom>
        </p:spPr>
        <p:txBody>
          <a:bodyPr vert="horz" lIns="91248" tIns="45624" rIns="91248" bIns="45624" rtlCol="0" anchor="b"/>
          <a:lstStyle>
            <a:lvl1pPr algn="r">
              <a:defRPr sz="1200"/>
            </a:lvl1pPr>
          </a:lstStyle>
          <a:p>
            <a:fld id="{5E50FD47-8F67-4DFE-A236-FD1650A353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169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0FD47-8F67-4DFE-A236-FD1650A353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89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231A8-90B2-41D9-A478-B9B5467C8003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AD5E-7256-494F-95A9-86C70C6FD1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857A6E-C46E-4110-8BF3-F976A5FF7B80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93F9-BFE1-4609-9C95-7BE86BA2F4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4E36CB-9843-4053-B6B4-F9BAE4B1C4DE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9098-1940-4A2A-875A-2139C3E9C94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809BA8-2574-448F-88E3-52B9F62407D6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9E74-1C83-479C-94D9-F7BBD86C0A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5CBCA-9DAD-43BB-B332-7A0B5F7E0B03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A886F-3F8F-4C89-9087-A6C02E1427F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119859-9C7C-40A3-8786-0DD3EA46B13C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5DF4-E1A4-4898-A7A2-A42F820E868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51169E-9464-4DA3-8844-5A4E69F96254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AF356-2E6C-4E46-9BD3-1FDD9039C94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DFE7D5-0773-4CC4-9611-BFAFE31FCBA0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E4104-ED24-40A2-9149-538F80862F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C2B058-B67D-4AA2-B77F-4936DA66C585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4C52-55EE-4B50-BC3D-66D788B7AF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0FBC-89AC-400F-9C58-48173EB5DDD4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44B04-1DFD-49B0-8DAC-3454BEA3684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4600F2-C34F-4D94-9106-91CC32EE40E6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64731-13F2-4EC6-B006-9D857E0384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B3CAF2-0CFB-4BA9-92DA-D2F1AC0A51AD}" type="datetimeFigureOut">
              <a:rPr lang="en-US" smtClean="0"/>
              <a:pPr>
                <a:defRPr/>
              </a:pPr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26B5B4-A46B-4123-8C2D-9DF25F50581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Woodmere-Trentwood </a:t>
            </a:r>
            <a:br>
              <a:rPr lang="en-US" dirty="0"/>
            </a:br>
            <a:r>
              <a:rPr lang="en-US" dirty="0" smtClean="0"/>
              <a:t>POA Annual </a:t>
            </a:r>
            <a:r>
              <a:rPr lang="en-US" dirty="0"/>
              <a:t>Meeting </a:t>
            </a:r>
            <a:br>
              <a:rPr lang="en-US" dirty="0"/>
            </a:br>
            <a:r>
              <a:rPr lang="en-US" dirty="0"/>
              <a:t>D</a:t>
            </a:r>
            <a:r>
              <a:rPr lang="en-US" cap="none" dirty="0"/>
              <a:t>ecember</a:t>
            </a:r>
            <a:r>
              <a:rPr lang="en-US" dirty="0"/>
              <a:t> </a:t>
            </a:r>
            <a:r>
              <a:rPr lang="en-US" dirty="0" smtClean="0"/>
              <a:t>2</a:t>
            </a:r>
            <a:r>
              <a:rPr lang="en-US" cap="none" baseline="30000" dirty="0" smtClean="0"/>
              <a:t>th</a:t>
            </a:r>
            <a:r>
              <a:rPr lang="en-US" dirty="0" smtClean="0"/>
              <a:t>, 2020</a:t>
            </a:r>
            <a:endParaRPr lang="en-US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Update for All Property Owners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 smtClean="0"/>
              <a:t>			</a:t>
            </a:r>
            <a:r>
              <a:rPr lang="en-US" sz="1600" b="1" dirty="0" smtClean="0"/>
              <a:t>           </a:t>
            </a:r>
          </a:p>
          <a:p>
            <a:pPr algn="ctr">
              <a:buNone/>
            </a:pPr>
            <a:r>
              <a:rPr lang="en-US" sz="2800" b="1" dirty="0" smtClean="0"/>
              <a:t>CTA and POA Annual Assessment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000" dirty="0" smtClean="0"/>
              <a:t>             </a:t>
            </a:r>
            <a:r>
              <a:rPr lang="en-US" sz="2000" u="sng" dirty="0" smtClean="0"/>
              <a:t>2020 IMPROVED LOTS</a:t>
            </a:r>
            <a:r>
              <a:rPr lang="en-US" sz="2000" dirty="0" smtClean="0"/>
              <a:t> 	             </a:t>
            </a:r>
            <a:r>
              <a:rPr lang="en-US" sz="2000" u="sng" dirty="0" smtClean="0"/>
              <a:t>2021 IMPROVED LOTS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CTA Assessment 	$375 		CTA Assessment 	$375 </a:t>
            </a:r>
          </a:p>
          <a:p>
            <a:pPr>
              <a:buNone/>
            </a:pPr>
            <a:r>
              <a:rPr lang="en-US" sz="2000" dirty="0" smtClean="0"/>
              <a:t>		WT Assessment 	$545 		WT Assessment 	$545 </a:t>
            </a:r>
          </a:p>
          <a:p>
            <a:pPr>
              <a:buNone/>
            </a:pPr>
            <a:r>
              <a:rPr lang="en-US" sz="2000" dirty="0" smtClean="0"/>
              <a:t>                               Total 	$920 			Total 	$920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</a:t>
            </a:r>
            <a:r>
              <a:rPr lang="en-US" sz="2000" u="sng" dirty="0" smtClean="0"/>
              <a:t>2020 UNIMPROVED LOTS</a:t>
            </a:r>
            <a:r>
              <a:rPr lang="en-US" sz="2000" dirty="0" smtClean="0"/>
              <a:t> 	             </a:t>
            </a:r>
            <a:r>
              <a:rPr lang="en-US" sz="2000" u="sng" dirty="0" smtClean="0"/>
              <a:t>2021 UNIMPROVED LOTS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CTA Assessment 	$125 		CTA Assessment 	$125 </a:t>
            </a:r>
          </a:p>
          <a:p>
            <a:pPr>
              <a:buNone/>
            </a:pPr>
            <a:r>
              <a:rPr lang="en-US" sz="2000" dirty="0" smtClean="0"/>
              <a:t>		WT Assessment 	$250 		WT Assessment 	$302.50</a:t>
            </a:r>
          </a:p>
          <a:p>
            <a:pPr>
              <a:buNone/>
            </a:pPr>
            <a:r>
              <a:rPr lang="en-US" sz="2000" dirty="0" smtClean="0"/>
              <a:t>			Total 	$375 			Total 	$427.50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16368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2020 </a:t>
            </a:r>
            <a:r>
              <a:rPr lang="en-US" dirty="0"/>
              <a:t>Financial Status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8153400" cy="5257800"/>
          </a:xfrm>
        </p:spPr>
        <p:txBody>
          <a:bodyPr>
            <a:noAutofit/>
          </a:bodyPr>
          <a:lstStyle/>
          <a:p>
            <a:endParaRPr lang="en-US" sz="1000" dirty="0"/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Bank </a:t>
            </a:r>
            <a:r>
              <a:rPr lang="en-US" b="1" dirty="0">
                <a:solidFill>
                  <a:schemeClr val="tx2"/>
                </a:solidFill>
              </a:rPr>
              <a:t>Balances on </a:t>
            </a:r>
            <a:r>
              <a:rPr lang="en-US" b="1" dirty="0" smtClean="0">
                <a:solidFill>
                  <a:schemeClr val="tx2"/>
                </a:solidFill>
              </a:rPr>
              <a:t>10/31/20</a:t>
            </a:r>
            <a:endParaRPr lang="en-US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tx2"/>
                </a:solidFill>
              </a:rPr>
              <a:t>	</a:t>
            </a:r>
            <a:r>
              <a:rPr lang="en-US" sz="2400" dirty="0">
                <a:solidFill>
                  <a:schemeClr val="tx2"/>
                </a:solidFill>
              </a:rPr>
              <a:t>Checking			$  </a:t>
            </a:r>
            <a:r>
              <a:rPr lang="en-US" sz="2400" dirty="0" smtClean="0">
                <a:solidFill>
                  <a:schemeClr val="tx2"/>
                </a:solidFill>
              </a:rPr>
              <a:t>8,174.41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Money Market		</a:t>
            </a:r>
            <a:r>
              <a:rPr lang="en-US" sz="2400" dirty="0" smtClean="0">
                <a:solidFill>
                  <a:schemeClr val="tx2"/>
                </a:solidFill>
              </a:rPr>
              <a:t>$81,310.56 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Road Reserve Fund		</a:t>
            </a:r>
            <a:r>
              <a:rPr lang="en-US" sz="2400" dirty="0" smtClean="0">
                <a:solidFill>
                  <a:schemeClr val="tx2"/>
                </a:solidFill>
              </a:rPr>
              <a:t>$98,510.84</a:t>
            </a:r>
            <a:endParaRPr lang="en-US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		Total        </a:t>
            </a:r>
            <a:r>
              <a:rPr lang="en-US" sz="2400" dirty="0" smtClean="0">
                <a:solidFill>
                  <a:schemeClr val="tx2"/>
                </a:solidFill>
              </a:rPr>
              <a:t>        $187,995.81</a:t>
            </a:r>
            <a:r>
              <a:rPr lang="en-US" sz="2400" dirty="0">
                <a:solidFill>
                  <a:schemeClr val="tx2"/>
                </a:solidFill>
              </a:rPr>
              <a:t/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833688" y="5075238"/>
            <a:ext cx="58531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09538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endParaRPr lang="en-US" alt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Woodmere-</a:t>
            </a:r>
            <a:r>
              <a:rPr lang="en-US" dirty="0" err="1"/>
              <a:t>Trentwood</a:t>
            </a:r>
            <a:r>
              <a:rPr lang="en-US" dirty="0"/>
              <a:t>    </a:t>
            </a:r>
            <a:r>
              <a:rPr lang="en-US" dirty="0" smtClean="0"/>
              <a:t>2021 </a:t>
            </a:r>
            <a:r>
              <a:rPr lang="en-US" dirty="0"/>
              <a:t>Budget        </a:t>
            </a:r>
            <a:br>
              <a:rPr lang="en-US" dirty="0"/>
            </a:br>
            <a:r>
              <a:rPr lang="en-US" dirty="0"/>
              <a:t>        </a:t>
            </a:r>
          </a:p>
        </p:txBody>
      </p:sp>
      <p:pic>
        <p:nvPicPr>
          <p:cNvPr id="14339" name="FILTER" hidden="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825" y="14224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HEADER" hidden="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2825" y="1422400"/>
            <a:ext cx="914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4215047"/>
              </p:ext>
            </p:extLst>
          </p:nvPr>
        </p:nvGraphicFramePr>
        <p:xfrm>
          <a:off x="1371600" y="1142995"/>
          <a:ext cx="6248401" cy="5117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57205"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en-US" sz="1800" dirty="0">
                          <a:solidFill>
                            <a:schemeClr val="bg1"/>
                          </a:solidFill>
                        </a:rPr>
                        <a:t>Projected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202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1 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Budget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="1" u="sng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Income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endParaRPr lang="en-US" sz="1400" baseline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Assessments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182,410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186,650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Other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</a:t>
                      </a:r>
                      <a:r>
                        <a:rPr lang="en-US" sz="1400" u="sng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u="sng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2,190</a:t>
                      </a:r>
                      <a:endParaRPr lang="en-US" sz="14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</a:t>
                      </a:r>
                      <a:r>
                        <a:rPr lang="en-US" sz="1400" u="sng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u="sng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2,700</a:t>
                      </a:r>
                      <a:endParaRPr lang="en-US" sz="14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     Total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184,600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b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189,350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="1" u="sng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Expense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CTA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72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,500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73,000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Administration, Social &amp; Other</a:t>
                      </a: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6,830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6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,930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Entrance &amp; Recreation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15,670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15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,815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755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Roads</a:t>
                      </a:r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&amp; Common Areas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35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,600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none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u="none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37</a:t>
                      </a:r>
                      <a:r>
                        <a:rPr lang="en-US" sz="1400" u="none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,900</a:t>
                      </a:r>
                      <a:endParaRPr lang="en-US" sz="1400" u="none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General </a:t>
                      </a: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Reserve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11,500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10,705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Road Reserve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</a:t>
                      </a:r>
                      <a:r>
                        <a:rPr lang="en-US" sz="1400" u="sng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42,500</a:t>
                      </a:r>
                      <a:endParaRPr lang="en-US" sz="14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u="none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u="sng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45,000</a:t>
                      </a:r>
                      <a:endParaRPr lang="en-US" sz="1400" u="sng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2092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Total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184,600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$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189,350</a:t>
                      </a:r>
                      <a:endParaRPr lang="en-US" sz="140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66651">
                <a:tc>
                  <a:txBody>
                    <a:bodyPr/>
                    <a:lstStyle/>
                    <a:p>
                      <a:r>
                        <a:rPr lang="en-US" sz="1400" b="0" u="none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</a:t>
                      </a:r>
                      <a:r>
                        <a:rPr lang="en-US" sz="1400" b="1" u="none" dirty="0" smtClean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NET INCOME</a:t>
                      </a:r>
                      <a:endParaRPr lang="en-US" sz="1400" b="1" u="none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</a:t>
                      </a:r>
                      <a:r>
                        <a:rPr lang="en-US" sz="14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$</a:t>
                      </a:r>
                      <a:r>
                        <a:rPr lang="en-US" sz="1400" b="0" baseline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0</a:t>
                      </a:r>
                      <a:endParaRPr lang="en-US" sz="1400" b="0" dirty="0">
                        <a:solidFill>
                          <a:schemeClr val="tx2"/>
                        </a:solidFill>
                        <a:latin typeface="Franklin Gothic Medium" panose="020B0603020102020204" pitchFamily="34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2"/>
                          </a:solidFill>
                          <a:latin typeface="Franklin Gothic Medium" panose="020B0603020102020204" pitchFamily="34" charset="0"/>
                        </a:rPr>
                        <a:t>                     $0</a:t>
                      </a:r>
                    </a:p>
                  </a:txBody>
                  <a:tcPr marT="45715" marB="45715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POA 2021 Budget Breakdown by Expenditure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W-T New Residents in 2019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600200" y="1371600"/>
            <a:ext cx="6172200" cy="5334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Thomas </a:t>
            </a:r>
            <a:r>
              <a:rPr lang="en-US" sz="2600" dirty="0" err="1">
                <a:solidFill>
                  <a:schemeClr val="tx2"/>
                </a:solidFill>
              </a:rPr>
              <a:t>Arpante</a:t>
            </a:r>
            <a:r>
              <a:rPr lang="en-US" sz="2600" dirty="0">
                <a:solidFill>
                  <a:schemeClr val="tx2"/>
                </a:solidFill>
              </a:rPr>
              <a:t> &amp; Kelley Simpson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Miles and Morgan Bender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Brantley Blanchard Jr &amp; Lindsey Davis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Charlie and Kim Brown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Brad and Paige Burgess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Mallory and Joshua Dixon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Dennis and Kimberly Edwards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Ben and Traci Hale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James and Dawn Harter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Glynis and Gregg Kennedy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Raymond (Mike) and Randi Klein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Jeffery and Dolores Lind</a:t>
            </a:r>
          </a:p>
          <a:p>
            <a:pPr>
              <a:buNone/>
            </a:pPr>
            <a:r>
              <a:rPr lang="en-US" sz="2600">
                <a:solidFill>
                  <a:schemeClr val="tx2"/>
                </a:solidFill>
              </a:rPr>
              <a:t>Obniel and Yolanda Morrell</a:t>
            </a:r>
            <a:endParaRPr lang="en-US" sz="260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Bob Morris and Becky Pennell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Ralph Phillips &amp; Angela Horcher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Jim Monaghan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Gary and Lauren Taylor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Adam and </a:t>
            </a:r>
            <a:r>
              <a:rPr lang="en-US" sz="2600" dirty="0" err="1">
                <a:solidFill>
                  <a:schemeClr val="tx2"/>
                </a:solidFill>
              </a:rPr>
              <a:t>Stevi</a:t>
            </a:r>
            <a:r>
              <a:rPr lang="en-US" sz="2600" dirty="0">
                <a:solidFill>
                  <a:schemeClr val="tx2"/>
                </a:solidFill>
              </a:rPr>
              <a:t> Webb</a:t>
            </a:r>
          </a:p>
          <a:p>
            <a:pPr>
              <a:buNone/>
            </a:pPr>
            <a:r>
              <a:rPr lang="en-US" sz="2600" dirty="0">
                <a:solidFill>
                  <a:schemeClr val="tx2"/>
                </a:solidFill>
              </a:rPr>
              <a:t>Joe and Joyce </a:t>
            </a:r>
            <a:r>
              <a:rPr lang="en-US" sz="2600" dirty="0" err="1">
                <a:solidFill>
                  <a:schemeClr val="tx2"/>
                </a:solidFill>
              </a:rPr>
              <a:t>Wirsing</a:t>
            </a:r>
            <a:endParaRPr lang="en-US" sz="26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sz="2600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2361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 Remembrance - 2020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4267200"/>
          </a:xfrm>
        </p:spPr>
        <p:txBody>
          <a:bodyPr>
            <a:normAutofit/>
          </a:bodyPr>
          <a:lstStyle/>
          <a:p>
            <a:pPr>
              <a:buSzPct val="130000"/>
              <a:buBlip>
                <a:blip r:embed="rId2"/>
              </a:buBlip>
            </a:pPr>
            <a:r>
              <a:rPr lang="en-US" sz="3600" dirty="0">
                <a:solidFill>
                  <a:schemeClr val="tx2"/>
                </a:solidFill>
              </a:rPr>
              <a:t>Neil </a:t>
            </a:r>
            <a:r>
              <a:rPr lang="en-US" sz="3600">
                <a:solidFill>
                  <a:schemeClr val="tx2"/>
                </a:solidFill>
              </a:rPr>
              <a:t>MacLeod (9/13/2020)</a:t>
            </a:r>
            <a:endParaRPr lang="en-US" sz="3600" dirty="0">
              <a:solidFill>
                <a:schemeClr val="tx2"/>
              </a:solidFill>
            </a:endParaRPr>
          </a:p>
          <a:p>
            <a:pPr>
              <a:buSzPct val="130000"/>
              <a:buBlip>
                <a:blip r:embed="rId2"/>
              </a:buBlip>
            </a:pPr>
            <a:r>
              <a:rPr lang="en-US" sz="3600" dirty="0">
                <a:solidFill>
                  <a:schemeClr val="tx2"/>
                </a:solidFill>
              </a:rPr>
              <a:t>Dick McNamara (10/4/2020- Ft. Myer, FL)</a:t>
            </a:r>
          </a:p>
          <a:p>
            <a:pPr>
              <a:buSzPct val="130000"/>
              <a:buBlip>
                <a:blip r:embed="rId2"/>
              </a:buBlip>
            </a:pPr>
            <a:r>
              <a:rPr lang="en-US" sz="3600" dirty="0">
                <a:solidFill>
                  <a:schemeClr val="tx2"/>
                </a:solidFill>
              </a:rPr>
              <a:t>Peggy Connelly (10/10/2020)</a:t>
            </a:r>
          </a:p>
          <a:p>
            <a:pPr>
              <a:buSzPct val="130000"/>
              <a:buBlip>
                <a:blip r:embed="rId2"/>
              </a:buBlip>
            </a:pPr>
            <a:r>
              <a:rPr lang="en-US" sz="3600" dirty="0">
                <a:solidFill>
                  <a:schemeClr val="tx2"/>
                </a:solidFill>
              </a:rPr>
              <a:t>Walt Swanson  (10/18/2020)</a:t>
            </a:r>
          </a:p>
          <a:p>
            <a:pPr>
              <a:buSzPct val="130000"/>
              <a:buBlip>
                <a:blip r:embed="rId2"/>
              </a:buBlip>
            </a:pPr>
            <a:r>
              <a:rPr lang="en-US" sz="3600" dirty="0">
                <a:solidFill>
                  <a:schemeClr val="tx2"/>
                </a:solidFill>
              </a:rPr>
              <a:t>George Jenkins  (10/22/2020)</a:t>
            </a:r>
          </a:p>
          <a:p>
            <a:pPr marL="0" indent="0">
              <a:buSzPct val="130000"/>
              <a:buNone/>
            </a:pPr>
            <a:endParaRPr lang="en-US" sz="3600" dirty="0">
              <a:solidFill>
                <a:schemeClr val="tx2"/>
              </a:solidFill>
            </a:endParaRPr>
          </a:p>
          <a:p>
            <a:pPr marL="0" indent="0">
              <a:buSzPct val="130000"/>
              <a:buNone/>
            </a:pPr>
            <a:endParaRPr lang="en-US" dirty="0">
              <a:solidFill>
                <a:schemeClr val="tx2"/>
              </a:solidFill>
            </a:endParaRPr>
          </a:p>
          <a:p>
            <a:pPr>
              <a:buSzPct val="130000"/>
              <a:buBlip>
                <a:blip r:embed="rId2"/>
              </a:buBlip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770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</a:t>
            </a:r>
            <a:r>
              <a:rPr lang="en-US" dirty="0" smtClean="0"/>
              <a:t>Q and A</a:t>
            </a:r>
            <a:endParaRPr lang="en-US" dirty="0"/>
          </a:p>
        </p:txBody>
      </p:sp>
      <p:pic>
        <p:nvPicPr>
          <p:cNvPr id="19459" name="Picture 3" descr="C:\Users\Richard Brown\AppData\Local\Microsoft\Windows\Temporary Internet Files\Content.IE5\MPH7LFJ8\MP90031559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604000" cy="3962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Ballot Results</a:t>
            </a:r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marL="0" indent="0">
              <a:buNone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Slate </a:t>
            </a:r>
            <a:r>
              <a:rPr lang="en-US" altLang="en-US" dirty="0">
                <a:solidFill>
                  <a:schemeClr val="tx2"/>
                </a:solidFill>
              </a:rPr>
              <a:t>of New </a:t>
            </a:r>
            <a:r>
              <a:rPr lang="en-US" altLang="en-US" dirty="0" smtClean="0">
                <a:solidFill>
                  <a:schemeClr val="tx2"/>
                </a:solidFill>
              </a:rPr>
              <a:t>Directors </a:t>
            </a:r>
            <a:r>
              <a:rPr lang="en-US" altLang="en-US" dirty="0">
                <a:solidFill>
                  <a:schemeClr val="tx2"/>
                </a:solidFill>
              </a:rPr>
              <a:t>for three year term - </a:t>
            </a:r>
          </a:p>
          <a:p>
            <a:pPr lvl="2"/>
            <a:r>
              <a:rPr lang="en-US" altLang="en-US" dirty="0" smtClean="0">
                <a:solidFill>
                  <a:schemeClr val="tx2"/>
                </a:solidFill>
              </a:rPr>
              <a:t>Ben Hale</a:t>
            </a:r>
            <a:endParaRPr lang="en-US" altLang="en-US" dirty="0">
              <a:solidFill>
                <a:schemeClr val="tx2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2"/>
                </a:solidFill>
              </a:rPr>
              <a:t>Nancy Pawloski</a:t>
            </a:r>
            <a:endParaRPr lang="en-US" altLang="en-US" dirty="0">
              <a:solidFill>
                <a:schemeClr val="tx2"/>
              </a:solidFill>
            </a:endParaRPr>
          </a:p>
          <a:p>
            <a:pPr lvl="2"/>
            <a:r>
              <a:rPr lang="en-US" altLang="en-US" dirty="0" smtClean="0">
                <a:solidFill>
                  <a:schemeClr val="tx2"/>
                </a:solidFill>
              </a:rPr>
              <a:t>Ben Perez</a:t>
            </a:r>
            <a:endParaRPr lang="en-US" altLang="en-US" dirty="0">
              <a:solidFill>
                <a:schemeClr val="tx2"/>
              </a:solidFill>
            </a:endParaRPr>
          </a:p>
          <a:p>
            <a:pPr lvl="1"/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Assess </a:t>
            </a:r>
            <a:r>
              <a:rPr lang="en-US" altLang="en-US" dirty="0">
                <a:solidFill>
                  <a:schemeClr val="tx2"/>
                </a:solidFill>
              </a:rPr>
              <a:t>improved lots at </a:t>
            </a:r>
            <a:r>
              <a:rPr lang="en-US" altLang="en-US" dirty="0" smtClean="0">
                <a:solidFill>
                  <a:schemeClr val="tx2"/>
                </a:solidFill>
              </a:rPr>
              <a:t>$920 </a:t>
            </a:r>
            <a:r>
              <a:rPr lang="en-US" altLang="en-US" dirty="0">
                <a:solidFill>
                  <a:schemeClr val="tx2"/>
                </a:solidFill>
              </a:rPr>
              <a:t>and unimproved lots at </a:t>
            </a:r>
            <a:r>
              <a:rPr lang="en-US" altLang="en-US" dirty="0" smtClean="0">
                <a:solidFill>
                  <a:schemeClr val="tx2"/>
                </a:solidFill>
              </a:rPr>
              <a:t>$427.50</a:t>
            </a:r>
            <a:endParaRPr lang="en-US" altLang="en-US" dirty="0">
              <a:solidFill>
                <a:schemeClr val="tx2"/>
              </a:solidFill>
            </a:endParaRPr>
          </a:p>
          <a:p>
            <a:endParaRPr lang="en-US" alt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altLang="en-US" dirty="0" smtClean="0">
                <a:solidFill>
                  <a:schemeClr val="tx2"/>
                </a:solidFill>
              </a:rPr>
              <a:t>Renew </a:t>
            </a:r>
            <a:r>
              <a:rPr lang="en-US" altLang="en-US" dirty="0">
                <a:solidFill>
                  <a:schemeClr val="tx2"/>
                </a:solidFill>
              </a:rPr>
              <a:t>Construction </a:t>
            </a:r>
            <a:r>
              <a:rPr lang="en-US" altLang="en-US" dirty="0" smtClean="0">
                <a:solidFill>
                  <a:schemeClr val="tx2"/>
                </a:solidFill>
              </a:rPr>
              <a:t>Fees </a:t>
            </a:r>
            <a:r>
              <a:rPr lang="en-US" altLang="en-US" dirty="0">
                <a:solidFill>
                  <a:schemeClr val="tx2"/>
                </a:solidFill>
              </a:rPr>
              <a:t>for new construction </a:t>
            </a:r>
            <a:r>
              <a:rPr lang="en-US" altLang="en-US" dirty="0" smtClean="0">
                <a:solidFill>
                  <a:schemeClr val="tx2"/>
                </a:solidFill>
              </a:rPr>
              <a:t>and additions 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Special Board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marL="182880" lvl="1"/>
            <a:r>
              <a:rPr lang="en-US" altLang="en-US" dirty="0" smtClean="0">
                <a:solidFill>
                  <a:schemeClr val="tx2"/>
                </a:solidFill>
              </a:rPr>
              <a:t>We say farewell to three Board Members, who have completed their term on the Board. On behalf of us all I wish to thank each of them for their dedication and support of our POA.</a:t>
            </a:r>
          </a:p>
          <a:p>
            <a:pPr marL="182880" lvl="1"/>
            <a:endParaRPr lang="en-US" altLang="en-US" dirty="0" smtClean="0">
              <a:solidFill>
                <a:schemeClr val="tx2"/>
              </a:solidFill>
            </a:endParaRPr>
          </a:p>
          <a:p>
            <a:pPr marL="182880" lvl="1"/>
            <a:endParaRPr lang="en-US" altLang="en-US" dirty="0" smtClean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 smtClean="0">
                <a:solidFill>
                  <a:schemeClr val="tx2"/>
                </a:solidFill>
              </a:rPr>
              <a:t>Scott Erickson</a:t>
            </a:r>
          </a:p>
          <a:p>
            <a:pPr marL="182880" lvl="1"/>
            <a:endParaRPr lang="en-US" altLang="en-US" dirty="0" smtClean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 smtClean="0">
                <a:solidFill>
                  <a:schemeClr val="tx2"/>
                </a:solidFill>
              </a:rPr>
              <a:t>Karen Kennedy</a:t>
            </a:r>
          </a:p>
          <a:p>
            <a:pPr marL="182880" lvl="1"/>
            <a:endParaRPr lang="en-US" altLang="en-US" dirty="0" smtClean="0">
              <a:solidFill>
                <a:schemeClr val="tx2"/>
              </a:solidFill>
            </a:endParaRPr>
          </a:p>
          <a:p>
            <a:pPr marL="182880" lvl="1"/>
            <a:r>
              <a:rPr lang="en-US" altLang="en-US" dirty="0" smtClean="0">
                <a:solidFill>
                  <a:schemeClr val="tx2"/>
                </a:solidFill>
              </a:rPr>
              <a:t>Sara Napier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Woodmere-Trentwood Statements</a:t>
            </a:r>
            <a:endParaRPr lang="en-US" dirty="0"/>
          </a:p>
        </p:txBody>
      </p:sp>
      <p:sp>
        <p:nvSpPr>
          <p:cNvPr id="81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Vision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strives to be a caring, safe and vital community of quality homes in a wooded setting.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Mission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POA strives to foster a caring culture where neighbors are considerate and help each other. We preserve and enhance our recreational facilities, roads and common areas in a financially sustainable manner.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Woodmere-Trentwood residents make significant contributions to enhance the quality of life in the greater Carolina Trace community.</a:t>
            </a:r>
            <a:br>
              <a:rPr lang="en-US" dirty="0">
                <a:solidFill>
                  <a:schemeClr val="tx2"/>
                </a:solidFill>
              </a:rPr>
            </a:br>
            <a:endParaRPr lang="en-US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</a:t>
            </a: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lnSpcReduction="10000"/>
          </a:bodyPr>
          <a:lstStyle/>
          <a:p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Approval of </a:t>
            </a:r>
            <a:r>
              <a:rPr lang="en-US" altLang="en-US" dirty="0" smtClean="0">
                <a:solidFill>
                  <a:schemeClr val="tx2"/>
                </a:solidFill>
              </a:rPr>
              <a:t>2019 </a:t>
            </a:r>
            <a:r>
              <a:rPr lang="en-US" altLang="en-US" dirty="0">
                <a:solidFill>
                  <a:schemeClr val="tx2"/>
                </a:solidFill>
              </a:rPr>
              <a:t>Meeting Minutes</a:t>
            </a:r>
          </a:p>
          <a:p>
            <a:r>
              <a:rPr lang="en-US" altLang="en-US" dirty="0">
                <a:solidFill>
                  <a:schemeClr val="tx2"/>
                </a:solidFill>
              </a:rPr>
              <a:t>Introduction of </a:t>
            </a:r>
            <a:r>
              <a:rPr lang="en-US" altLang="en-US" dirty="0" smtClean="0">
                <a:solidFill>
                  <a:schemeClr val="tx2"/>
                </a:solidFill>
              </a:rPr>
              <a:t>2020 </a:t>
            </a:r>
            <a:r>
              <a:rPr lang="en-US" altLang="en-US" dirty="0">
                <a:solidFill>
                  <a:schemeClr val="tx2"/>
                </a:solidFill>
              </a:rPr>
              <a:t>Board </a:t>
            </a:r>
            <a:r>
              <a:rPr lang="en-US" altLang="en-US" dirty="0" smtClean="0">
                <a:solidFill>
                  <a:schemeClr val="tx2"/>
                </a:solidFill>
              </a:rPr>
              <a:t>Members and Volunteers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Goals </a:t>
            </a:r>
            <a:r>
              <a:rPr lang="en-US" altLang="en-US" dirty="0">
                <a:solidFill>
                  <a:schemeClr val="tx2"/>
                </a:solidFill>
              </a:rPr>
              <a:t>and </a:t>
            </a:r>
            <a:r>
              <a:rPr lang="en-US" altLang="en-US" dirty="0" smtClean="0">
                <a:solidFill>
                  <a:schemeClr val="tx2"/>
                </a:solidFill>
              </a:rPr>
              <a:t>Accomplishments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Roads and Grounds </a:t>
            </a:r>
            <a:r>
              <a:rPr lang="en-US" altLang="en-US" dirty="0" smtClean="0">
                <a:solidFill>
                  <a:schemeClr val="tx2"/>
                </a:solidFill>
              </a:rPr>
              <a:t>Update 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New Board Members  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CTA </a:t>
            </a:r>
            <a:r>
              <a:rPr lang="en-US" altLang="en-US" dirty="0" smtClean="0">
                <a:solidFill>
                  <a:schemeClr val="tx2"/>
                </a:solidFill>
              </a:rPr>
              <a:t>and POA Assessments</a:t>
            </a:r>
            <a:endParaRPr lang="en-US" altLang="en-US" dirty="0">
              <a:solidFill>
                <a:schemeClr val="tx2"/>
              </a:solidFill>
            </a:endParaRPr>
          </a:p>
          <a:p>
            <a:r>
              <a:rPr lang="en-US" altLang="en-US" dirty="0">
                <a:solidFill>
                  <a:schemeClr val="tx2"/>
                </a:solidFill>
              </a:rPr>
              <a:t>Financial Status &amp; </a:t>
            </a:r>
            <a:r>
              <a:rPr lang="en-US" altLang="en-US" dirty="0" smtClean="0">
                <a:solidFill>
                  <a:schemeClr val="tx2"/>
                </a:solidFill>
              </a:rPr>
              <a:t>2021 </a:t>
            </a:r>
            <a:r>
              <a:rPr lang="en-US" altLang="en-US" dirty="0">
                <a:solidFill>
                  <a:schemeClr val="tx2"/>
                </a:solidFill>
              </a:rPr>
              <a:t>Budget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Ballot Counting and Open Question and Answer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Ballot Results</a:t>
            </a:r>
          </a:p>
          <a:p>
            <a:r>
              <a:rPr lang="en-US" altLang="en-US" dirty="0" smtClean="0">
                <a:solidFill>
                  <a:schemeClr val="tx2"/>
                </a:solidFill>
              </a:rPr>
              <a:t>Thank you</a:t>
            </a:r>
            <a:endParaRPr lang="en-US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67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Current Volunteer Board Members</a:t>
            </a:r>
            <a:endParaRPr lang="en-US" b="1" dirty="0"/>
          </a:p>
        </p:txBody>
      </p:sp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solidFill>
                  <a:schemeClr val="tx2"/>
                </a:solidFill>
              </a:rPr>
              <a:t>Our </a:t>
            </a:r>
            <a:r>
              <a:rPr lang="en-US" altLang="en-US" dirty="0">
                <a:solidFill>
                  <a:schemeClr val="tx2"/>
                </a:solidFill>
              </a:rPr>
              <a:t>community is </a:t>
            </a:r>
            <a:r>
              <a:rPr lang="en-US" altLang="en-US" dirty="0" smtClean="0">
                <a:solidFill>
                  <a:schemeClr val="tx2"/>
                </a:solidFill>
              </a:rPr>
              <a:t>governed and supported </a:t>
            </a:r>
            <a:r>
              <a:rPr lang="en-US" altLang="en-US" dirty="0">
                <a:solidFill>
                  <a:schemeClr val="tx2"/>
                </a:solidFill>
              </a:rPr>
              <a:t>by </a:t>
            </a:r>
            <a:r>
              <a:rPr lang="en-US" altLang="en-US" dirty="0" smtClean="0">
                <a:solidFill>
                  <a:schemeClr val="tx2"/>
                </a:solidFill>
              </a:rPr>
              <a:t>individuals </a:t>
            </a:r>
            <a:r>
              <a:rPr lang="en-US" altLang="en-US" dirty="0">
                <a:solidFill>
                  <a:schemeClr val="tx2"/>
                </a:solidFill>
              </a:rPr>
              <a:t>who </a:t>
            </a:r>
            <a:r>
              <a:rPr lang="en-US" altLang="en-US" dirty="0" smtClean="0">
                <a:solidFill>
                  <a:schemeClr val="tx2"/>
                </a:solidFill>
              </a:rPr>
              <a:t>volunteer </a:t>
            </a:r>
            <a:r>
              <a:rPr lang="en-US" altLang="en-US" dirty="0">
                <a:solidFill>
                  <a:schemeClr val="tx2"/>
                </a:solidFill>
              </a:rPr>
              <a:t>to participate as Board </a:t>
            </a:r>
            <a:r>
              <a:rPr lang="en-US" altLang="en-US" dirty="0" smtClean="0">
                <a:solidFill>
                  <a:schemeClr val="tx2"/>
                </a:solidFill>
              </a:rPr>
              <a:t>Members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Jim Boone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Jaime Bowen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Bob Dykeman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Scott Erickson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Karen Kennedy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Sara Napier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Bernadette Russell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Karen Scheidegger</a:t>
            </a:r>
          </a:p>
          <a:p>
            <a:pPr lvl="3"/>
            <a:r>
              <a:rPr lang="en-US" altLang="en-US" dirty="0" smtClean="0">
                <a:solidFill>
                  <a:schemeClr val="tx2"/>
                </a:solidFill>
              </a:rPr>
              <a:t>Casey Stewart</a:t>
            </a:r>
          </a:p>
          <a:p>
            <a:r>
              <a:rPr lang="en-US" altLang="en-US" sz="2400" dirty="0" smtClean="0">
                <a:solidFill>
                  <a:schemeClr val="tx2"/>
                </a:solidFill>
              </a:rPr>
              <a:t>Board Committees are made up of volunteers who are interested in working in various areas and on projects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Residential </a:t>
            </a:r>
            <a:r>
              <a:rPr lang="en-US" dirty="0"/>
              <a:t>Goals &amp; </a:t>
            </a:r>
            <a:r>
              <a:rPr lang="en-US" dirty="0" smtClean="0"/>
              <a:t>Accomplishments - 2020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Communication</a:t>
            </a:r>
            <a:r>
              <a:rPr lang="en-US" dirty="0">
                <a:solidFill>
                  <a:schemeClr val="tx2"/>
                </a:solidFill>
                <a:latin typeface="+mn-lt"/>
                <a:cs typeface="+mn-cs"/>
              </a:rPr>
              <a:t> - maintain an informed community through website and print materials 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www.woodmere-trentwood.com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Bi-annual Newswire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Email blasts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Published minutes on </a:t>
            </a:r>
            <a:r>
              <a:rPr lang="en-US" sz="1600" dirty="0" smtClean="0">
                <a:solidFill>
                  <a:schemeClr val="tx2"/>
                </a:solidFill>
                <a:latin typeface="+mn-lt"/>
                <a:cs typeface="+mn-cs"/>
              </a:rPr>
              <a:t>website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+mn-lt"/>
                <a:cs typeface="+mn-cs"/>
              </a:rPr>
              <a:t>Woodmere-</a:t>
            </a:r>
            <a:r>
              <a:rPr lang="en-US" sz="1600" dirty="0" err="1" smtClean="0">
                <a:solidFill>
                  <a:schemeClr val="tx2"/>
                </a:solidFill>
                <a:latin typeface="+mn-lt"/>
                <a:cs typeface="+mn-cs"/>
              </a:rPr>
              <a:t>Trentwood</a:t>
            </a:r>
            <a:r>
              <a:rPr lang="en-US" sz="1600" dirty="0" smtClean="0">
                <a:solidFill>
                  <a:schemeClr val="tx2"/>
                </a:solidFill>
                <a:latin typeface="+mn-lt"/>
                <a:cs typeface="+mn-cs"/>
              </a:rPr>
              <a:t> Facebook page</a:t>
            </a: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/>
            </a:r>
            <a:b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</a:br>
            <a:r>
              <a:rPr lang="en-US" sz="1600" dirty="0">
                <a:solidFill>
                  <a:schemeClr val="tx2"/>
                </a:solidFill>
                <a:latin typeface="+mn-lt"/>
                <a:cs typeface="+mn-cs"/>
              </a:rPr>
              <a:t>	                  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>
                <a:solidFill>
                  <a:schemeClr val="tx2"/>
                </a:solidFill>
                <a:latin typeface="+mn-lt"/>
                <a:cs typeface="+mn-cs"/>
              </a:rPr>
              <a:t>Recreation</a:t>
            </a:r>
            <a:r>
              <a:rPr lang="en-US" dirty="0">
                <a:solidFill>
                  <a:schemeClr val="tx2"/>
                </a:solidFill>
                <a:latin typeface="+mn-lt"/>
                <a:cs typeface="+mn-cs"/>
              </a:rPr>
              <a:t> - preserve and maintain facilities for residents to enjoy outdoor activities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+mn-lt"/>
                <a:cs typeface="+mn-cs"/>
              </a:rPr>
              <a:t>Created Pool protocol for use during Covid restrictions</a:t>
            </a: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US" sz="1600" dirty="0" smtClean="0">
              <a:solidFill>
                <a:schemeClr val="tx2"/>
              </a:solidFill>
              <a:latin typeface="+mn-lt"/>
              <a:cs typeface="+mn-cs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r>
              <a:rPr lang="en-US" b="1" dirty="0" smtClean="0">
                <a:solidFill>
                  <a:schemeClr val="tx2"/>
                </a:solidFill>
                <a:latin typeface="+mn-lt"/>
              </a:rPr>
              <a:t>Social and Welfare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US" sz="1700" dirty="0" smtClean="0">
                <a:solidFill>
                  <a:schemeClr val="tx2"/>
                </a:solidFill>
                <a:latin typeface="+mn-lt"/>
              </a:rPr>
              <a:t>- </a:t>
            </a:r>
            <a:r>
              <a:rPr lang="en-US" dirty="0" smtClean="0">
                <a:solidFill>
                  <a:schemeClr val="tx2"/>
                </a:solidFill>
                <a:latin typeface="+mn-lt"/>
              </a:rPr>
              <a:t>provide residents with opportunities to build a spirit of community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All new residents were greeted in a timely manner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C.A.R.E. coordinators provided aid to neighbors when needed</a:t>
            </a:r>
          </a:p>
          <a:p>
            <a:pPr lvl="1" indent="-182880">
              <a:spcBef>
                <a:spcPct val="20000"/>
              </a:spcBef>
              <a:buClr>
                <a:srgbClr val="A9A57C"/>
              </a:buClr>
              <a:buSzPct val="85000"/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We had limited social events during the Covid restrictions</a:t>
            </a: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  <a:p>
            <a:pPr lvl="1" indent="-18288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solidFill>
                <a:schemeClr val="tx2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5344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endParaRPr lang="en-US" sz="1700" b="1" dirty="0" smtClean="0">
              <a:solidFill>
                <a:schemeClr val="tx2"/>
              </a:solidFill>
              <a:latin typeface="Calibri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endParaRPr lang="en-US" sz="1700" b="1" dirty="0" smtClean="0">
              <a:solidFill>
                <a:schemeClr val="tx2"/>
              </a:solidFill>
              <a:latin typeface="Calibri"/>
            </a:endParaRPr>
          </a:p>
          <a:p>
            <a:pPr lvl="0">
              <a:spcBef>
                <a:spcPct val="20000"/>
              </a:spcBef>
              <a:buClr>
                <a:srgbClr val="A9A57C"/>
              </a:buClr>
              <a:buSzPct val="85000"/>
            </a:pPr>
            <a:r>
              <a:rPr lang="en-US" b="1" dirty="0" smtClean="0">
                <a:solidFill>
                  <a:schemeClr val="tx2"/>
                </a:solidFill>
                <a:latin typeface="Calibri"/>
              </a:rPr>
              <a:t>Architectural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Calibri"/>
              </a:rPr>
              <a:t>Processed Requests for Construction Approval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2"/>
                </a:solidFill>
                <a:latin typeface="Calibri"/>
              </a:rPr>
              <a:t>In coordination with Roads and Grounds, conducted inventory of all POA roadside </a:t>
            </a:r>
            <a:r>
              <a:rPr lang="en-US" sz="1600" dirty="0" smtClean="0">
                <a:solidFill>
                  <a:schemeClr val="tx2"/>
                </a:solidFill>
                <a:latin typeface="Calibri"/>
              </a:rPr>
              <a:t>      ditches </a:t>
            </a:r>
            <a:r>
              <a:rPr lang="en-US" sz="1600" dirty="0" smtClean="0">
                <a:solidFill>
                  <a:schemeClr val="tx2"/>
                </a:solidFill>
                <a:latin typeface="Calibri"/>
              </a:rPr>
              <a:t>and survey of drainage conditions.   Analysis of needed maintenance work, determination of priorities, and estimate of cost is still ongoing</a:t>
            </a:r>
          </a:p>
          <a:p>
            <a:pPr marL="742950" lvl="1" indent="-285750">
              <a:spcBef>
                <a:spcPct val="20000"/>
              </a:spcBef>
              <a:buClr>
                <a:srgbClr val="A9A57C"/>
              </a:buClr>
              <a:buSzPct val="85000"/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2"/>
              </a:solidFill>
              <a:latin typeface="Calibri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 smtClean="0">
                <a:solidFill>
                  <a:schemeClr val="tx2"/>
                </a:solidFill>
                <a:latin typeface="+mj-lt"/>
              </a:rPr>
              <a:t>CTA</a:t>
            </a:r>
            <a:r>
              <a:rPr lang="en-US" sz="1700" b="1" dirty="0" smtClean="0">
                <a:solidFill>
                  <a:schemeClr val="tx2"/>
                </a:solidFill>
              </a:rPr>
              <a:t> - </a:t>
            </a: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Maintain the POA representative at the CTA level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	North Gate Open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	Carolina Trace Governance, different organizations listed below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600" dirty="0" smtClean="0">
                <a:solidFill>
                  <a:schemeClr val="tx2"/>
                </a:solidFill>
                <a:latin typeface="+mn-lt"/>
              </a:rPr>
              <a:t>		</a:t>
            </a:r>
            <a:r>
              <a:rPr lang="en-US" sz="1600" b="1" dirty="0" smtClean="0">
                <a:solidFill>
                  <a:schemeClr val="tx2"/>
                </a:solidFill>
                <a:latin typeface="+mn-lt"/>
              </a:rPr>
              <a:t>POA/CTA/CTCC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b="1" dirty="0" smtClean="0">
              <a:solidFill>
                <a:schemeClr val="tx2"/>
              </a:solidFill>
              <a:latin typeface="+mj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b="1" dirty="0" smtClean="0">
                <a:solidFill>
                  <a:schemeClr val="tx2"/>
                </a:solidFill>
                <a:latin typeface="+mj-lt"/>
              </a:rPr>
              <a:t>Financial</a:t>
            </a:r>
            <a:r>
              <a:rPr lang="en-US" sz="1700" b="1" dirty="0" smtClean="0">
                <a:solidFill>
                  <a:schemeClr val="tx2"/>
                </a:solidFill>
                <a:latin typeface="+mj-lt"/>
              </a:rPr>
              <a:t> – </a:t>
            </a:r>
            <a:r>
              <a:rPr lang="en-US" sz="1700" dirty="0" smtClean="0">
                <a:solidFill>
                  <a:schemeClr val="tx2"/>
                </a:solidFill>
                <a:latin typeface="+mj-lt"/>
              </a:rPr>
              <a:t>All 235 lots (175 improved lots and 60 unimproved lots) paid their dues</a:t>
            </a:r>
            <a:endParaRPr lang="en-US" dirty="0">
              <a:latin typeface="+mj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en-US" sz="1600" dirty="0">
              <a:latin typeface="+mn-lt"/>
              <a:cs typeface="+mn-cs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altLang="en-US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417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Roads &amp; </a:t>
            </a:r>
            <a:r>
              <a:rPr lang="en-US" b="1" dirty="0" smtClean="0"/>
              <a:t>Grounds Issues and </a:t>
            </a:r>
            <a:br>
              <a:rPr lang="en-US" b="1" dirty="0" smtClean="0"/>
            </a:br>
            <a:r>
              <a:rPr lang="en-US" b="1" dirty="0" smtClean="0"/>
              <a:t>Major Projects for 2020+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Cashmere Bridge – Completed Culvert Repair</a:t>
            </a: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Speed Limit – Blast, Signs, Speed humps</a:t>
            </a:r>
            <a:endParaRPr lang="en-US" sz="3200" dirty="0">
              <a:solidFill>
                <a:schemeClr val="tx2"/>
              </a:solidFill>
            </a:endParaRPr>
          </a:p>
          <a:p>
            <a:pPr lvl="1"/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/>
                </a:solidFill>
              </a:rPr>
              <a:t>Spring and Fall Clean-Ups </a:t>
            </a:r>
            <a:r>
              <a:rPr lang="en-US" sz="3200" dirty="0" smtClean="0">
                <a:solidFill>
                  <a:schemeClr val="tx2"/>
                </a:solidFill>
              </a:rPr>
              <a:t>– Thank you</a:t>
            </a:r>
            <a:endParaRPr lang="en-US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991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Board of Directors Nominees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None/>
            </a:pPr>
            <a:endParaRPr lang="en-US" altLang="en-US" sz="3200" dirty="0" smtClean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			Ben Hale</a:t>
            </a:r>
          </a:p>
          <a:p>
            <a:pPr lvl="2">
              <a:buNone/>
            </a:pPr>
            <a:endParaRPr lang="en-US" altLang="en-US" sz="3200" dirty="0" smtClean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			Nancy Pawloski</a:t>
            </a:r>
          </a:p>
          <a:p>
            <a:pPr lvl="2">
              <a:buNone/>
            </a:pPr>
            <a:endParaRPr lang="en-US" altLang="en-US" sz="3200" dirty="0" smtClean="0">
              <a:solidFill>
                <a:schemeClr val="tx2"/>
              </a:solidFill>
            </a:endParaRPr>
          </a:p>
          <a:p>
            <a:pPr lvl="2">
              <a:buNone/>
            </a:pPr>
            <a:r>
              <a:rPr lang="en-US" altLang="en-US" sz="3600" dirty="0" smtClean="0">
                <a:solidFill>
                  <a:schemeClr val="tx2"/>
                </a:solidFill>
              </a:rPr>
              <a:t>			Ben Perez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90600"/>
          </a:xfrm>
        </p:spPr>
        <p:txBody>
          <a:bodyPr/>
          <a:lstStyle/>
          <a:p>
            <a:r>
              <a:rPr lang="en-US" b="1" dirty="0"/>
              <a:t>C T A  </a:t>
            </a:r>
            <a:r>
              <a:rPr lang="en-US" b="1" dirty="0" smtClean="0"/>
              <a:t>Budget - 2021</a:t>
            </a:r>
            <a:endParaRPr lang="en-US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CTA 2021 Budget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</a:rPr>
              <a:t>No increase </a:t>
            </a:r>
            <a:r>
              <a:rPr lang="en-US" sz="2400" dirty="0">
                <a:solidFill>
                  <a:schemeClr val="tx2"/>
                </a:solidFill>
              </a:rPr>
              <a:t>in </a:t>
            </a:r>
            <a:r>
              <a:rPr lang="en-US" sz="2400" dirty="0" smtClean="0">
                <a:solidFill>
                  <a:schemeClr val="tx2"/>
                </a:solidFill>
              </a:rPr>
              <a:t>CTA assessments; amounts remain 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</a:rPr>
              <a:t>$375 </a:t>
            </a:r>
            <a:r>
              <a:rPr lang="en-US" sz="2000" dirty="0">
                <a:solidFill>
                  <a:schemeClr val="tx2"/>
                </a:solidFill>
              </a:rPr>
              <a:t>per improved </a:t>
            </a:r>
            <a:r>
              <a:rPr lang="en-US" sz="2000" dirty="0" smtClean="0">
                <a:solidFill>
                  <a:schemeClr val="tx2"/>
                </a:solidFill>
              </a:rPr>
              <a:t>lot</a:t>
            </a:r>
          </a:p>
          <a:p>
            <a:pPr lvl="3"/>
            <a:r>
              <a:rPr lang="en-US" sz="2000" dirty="0" smtClean="0">
                <a:solidFill>
                  <a:schemeClr val="tx2"/>
                </a:solidFill>
              </a:rPr>
              <a:t>$125 </a:t>
            </a:r>
            <a:r>
              <a:rPr lang="en-US" sz="2000" dirty="0">
                <a:solidFill>
                  <a:schemeClr val="tx2"/>
                </a:solidFill>
              </a:rPr>
              <a:t>per unimproved </a:t>
            </a:r>
            <a:r>
              <a:rPr lang="en-US" sz="2000" dirty="0" smtClean="0">
                <a:solidFill>
                  <a:schemeClr val="tx2"/>
                </a:solidFill>
              </a:rPr>
              <a:t>lot</a:t>
            </a:r>
          </a:p>
          <a:p>
            <a:pPr marL="0" indent="0">
              <a:buNone/>
            </a:pPr>
            <a:endParaRPr lang="en-US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313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14550</TotalTime>
  <Words>637</Words>
  <Application>Microsoft Office PowerPoint</Application>
  <PresentationFormat>On-screen Show (4:3)</PresentationFormat>
  <Paragraphs>199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Woodmere-Trentwood  POA Annual Meeting  December 2th, 2020</vt:lpstr>
      <vt:lpstr>     Woodmere-Trentwood Statements</vt:lpstr>
      <vt:lpstr>Meeting Agenda</vt:lpstr>
      <vt:lpstr>Current Volunteer Board Members</vt:lpstr>
      <vt:lpstr> Residential Goals &amp; Accomplishments - 2020</vt:lpstr>
      <vt:lpstr>Slide 6</vt:lpstr>
      <vt:lpstr>Roads &amp; Grounds Issues and  Major Projects for 2020+</vt:lpstr>
      <vt:lpstr>Board of Directors Nominees</vt:lpstr>
      <vt:lpstr>C T A  Budget - 2021</vt:lpstr>
      <vt:lpstr>Slide 10</vt:lpstr>
      <vt:lpstr>Current 2020 Financial Status </vt:lpstr>
      <vt:lpstr>Woodmere-Trentwood    2021 Budget                 </vt:lpstr>
      <vt:lpstr>POA 2021 Budget Breakdown by Expenditure</vt:lpstr>
      <vt:lpstr>W-T New Residents in 2019</vt:lpstr>
      <vt:lpstr>In Remembrance - 2020</vt:lpstr>
      <vt:lpstr>Open Q and A</vt:lpstr>
      <vt:lpstr>Ballot Results</vt:lpstr>
      <vt:lpstr>Three Special Board Members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Woodmere-Trentwood  Annual Meeting</dc:title>
  <dc:creator>Mariez</dc:creator>
  <cp:lastModifiedBy>Scott</cp:lastModifiedBy>
  <cp:revision>216</cp:revision>
  <cp:lastPrinted>2017-11-13T13:14:10Z</cp:lastPrinted>
  <dcterms:created xsi:type="dcterms:W3CDTF">2013-10-27T15:15:39Z</dcterms:created>
  <dcterms:modified xsi:type="dcterms:W3CDTF">2020-11-29T22:26:22Z</dcterms:modified>
</cp:coreProperties>
</file>